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9" r:id="rId1"/>
  </p:sldMasterIdLst>
  <p:notesMasterIdLst>
    <p:notesMasterId r:id="rId53"/>
  </p:notesMasterIdLst>
  <p:sldIdLst>
    <p:sldId id="256" r:id="rId2"/>
    <p:sldId id="301" r:id="rId3"/>
    <p:sldId id="309" r:id="rId4"/>
    <p:sldId id="306" r:id="rId5"/>
    <p:sldId id="260" r:id="rId6"/>
    <p:sldId id="258" r:id="rId7"/>
    <p:sldId id="259" r:id="rId8"/>
    <p:sldId id="261" r:id="rId9"/>
    <p:sldId id="262" r:id="rId10"/>
    <p:sldId id="263" r:id="rId11"/>
    <p:sldId id="264" r:id="rId12"/>
    <p:sldId id="297" r:id="rId13"/>
    <p:sldId id="298" r:id="rId14"/>
    <p:sldId id="299" r:id="rId15"/>
    <p:sldId id="265" r:id="rId16"/>
    <p:sldId id="266" r:id="rId17"/>
    <p:sldId id="267" r:id="rId18"/>
    <p:sldId id="268" r:id="rId19"/>
    <p:sldId id="269" r:id="rId20"/>
    <p:sldId id="272" r:id="rId21"/>
    <p:sldId id="273" r:id="rId22"/>
    <p:sldId id="322" r:id="rId23"/>
    <p:sldId id="274" r:id="rId24"/>
    <p:sldId id="276" r:id="rId25"/>
    <p:sldId id="277" r:id="rId26"/>
    <p:sldId id="278" r:id="rId27"/>
    <p:sldId id="270" r:id="rId28"/>
    <p:sldId id="283" r:id="rId29"/>
    <p:sldId id="284" r:id="rId30"/>
    <p:sldId id="285" r:id="rId31"/>
    <p:sldId id="286" r:id="rId32"/>
    <p:sldId id="287" r:id="rId33"/>
    <p:sldId id="321" r:id="rId34"/>
    <p:sldId id="288" r:id="rId35"/>
    <p:sldId id="289" r:id="rId36"/>
    <p:sldId id="310" r:id="rId37"/>
    <p:sldId id="311" r:id="rId38"/>
    <p:sldId id="312" r:id="rId39"/>
    <p:sldId id="313" r:id="rId40"/>
    <p:sldId id="314" r:id="rId41"/>
    <p:sldId id="315" r:id="rId42"/>
    <p:sldId id="316" r:id="rId43"/>
    <p:sldId id="318" r:id="rId44"/>
    <p:sldId id="317" r:id="rId45"/>
    <p:sldId id="319" r:id="rId46"/>
    <p:sldId id="320" r:id="rId47"/>
    <p:sldId id="308" r:id="rId48"/>
    <p:sldId id="307" r:id="rId49"/>
    <p:sldId id="294" r:id="rId50"/>
    <p:sldId id="295" r:id="rId51"/>
    <p:sldId id="296" r:id="rId5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0"/>
        <a:cs typeface="宋体" charset="0"/>
      </a:defRPr>
    </a:lvl1pPr>
    <a:lvl2pPr marL="457200" algn="l" rtl="0" fontAlgn="base">
      <a:spcBef>
        <a:spcPct val="0"/>
      </a:spcBef>
      <a:spcAft>
        <a:spcPct val="0"/>
      </a:spcAft>
      <a:defRPr kern="1200">
        <a:solidFill>
          <a:schemeClr val="tx1"/>
        </a:solidFill>
        <a:latin typeface="Arial" charset="0"/>
        <a:ea typeface="宋体" charset="0"/>
        <a:cs typeface="宋体" charset="0"/>
      </a:defRPr>
    </a:lvl2pPr>
    <a:lvl3pPr marL="914400" algn="l" rtl="0" fontAlgn="base">
      <a:spcBef>
        <a:spcPct val="0"/>
      </a:spcBef>
      <a:spcAft>
        <a:spcPct val="0"/>
      </a:spcAft>
      <a:defRPr kern="1200">
        <a:solidFill>
          <a:schemeClr val="tx1"/>
        </a:solidFill>
        <a:latin typeface="Arial" charset="0"/>
        <a:ea typeface="宋体" charset="0"/>
        <a:cs typeface="宋体" charset="0"/>
      </a:defRPr>
    </a:lvl3pPr>
    <a:lvl4pPr marL="1371600" algn="l" rtl="0" fontAlgn="base">
      <a:spcBef>
        <a:spcPct val="0"/>
      </a:spcBef>
      <a:spcAft>
        <a:spcPct val="0"/>
      </a:spcAft>
      <a:defRPr kern="1200">
        <a:solidFill>
          <a:schemeClr val="tx1"/>
        </a:solidFill>
        <a:latin typeface="Arial" charset="0"/>
        <a:ea typeface="宋体" charset="0"/>
        <a:cs typeface="宋体" charset="0"/>
      </a:defRPr>
    </a:lvl4pPr>
    <a:lvl5pPr marL="1828800" algn="l" rtl="0" fontAlgn="base">
      <a:spcBef>
        <a:spcPct val="0"/>
      </a:spcBef>
      <a:spcAft>
        <a:spcPct val="0"/>
      </a:spcAft>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p:restoredTop sz="50765" autoAdjust="0"/>
  </p:normalViewPr>
  <p:slideViewPr>
    <p:cSldViewPr snapToGrid="0" snapToObjects="1">
      <p:cViewPr varScale="1">
        <p:scale>
          <a:sx n="29" d="100"/>
          <a:sy n="29" d="100"/>
        </p:scale>
        <p:origin x="1880"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FC522D-1098-4E44-B690-AEFBEFDFE315}" type="datetimeFigureOut">
              <a:rPr kumimoji="1" lang="zh-CN" altLang="en-US" smtClean="0"/>
              <a:t>16/3/31</a:t>
            </a:fld>
            <a:endParaRPr kumimoji="1"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en-US" altLang="zh-CN" smtClean="0"/>
              <a:t>Click to edit Master text styles</a:t>
            </a:r>
          </a:p>
          <a:p>
            <a:pPr lvl="1"/>
            <a:r>
              <a:rPr kumimoji="1" lang="en-US" altLang="zh-CN" smtClean="0"/>
              <a:t>Second level</a:t>
            </a:r>
          </a:p>
          <a:p>
            <a:pPr lvl="2"/>
            <a:r>
              <a:rPr kumimoji="1" lang="en-US" altLang="zh-CN" smtClean="0"/>
              <a:t>Third level</a:t>
            </a:r>
          </a:p>
          <a:p>
            <a:pPr lvl="3"/>
            <a:r>
              <a:rPr kumimoji="1" lang="en-US" altLang="zh-CN" smtClean="0"/>
              <a:t>Fourth level</a:t>
            </a:r>
          </a:p>
          <a:p>
            <a:pPr lvl="4"/>
            <a:r>
              <a:rPr kumimoji="1" lang="en-US" altLang="zh-CN" smtClean="0"/>
              <a:t>Fifth level</a:t>
            </a:r>
            <a:endParaRPr kumimoji="1"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E66CE1-1C31-6445-BBD9-E9271B776826}" type="slidenum">
              <a:rPr kumimoji="1" lang="zh-CN" altLang="en-US" smtClean="0"/>
              <a:t>‹#›</a:t>
            </a:fld>
            <a:endParaRPr kumimoji="1" lang="zh-CN" altLang="en-US"/>
          </a:p>
        </p:txBody>
      </p:sp>
    </p:spTree>
    <p:extLst>
      <p:ext uri="{BB962C8B-B14F-4D97-AF65-F5344CB8AC3E}">
        <p14:creationId xmlns:p14="http://schemas.microsoft.com/office/powerpoint/2010/main" val="4524554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AE66CE1-1C31-6445-BBD9-E9271B776826}" type="slidenum">
              <a:rPr kumimoji="1" lang="zh-CN" altLang="en-US" smtClean="0"/>
              <a:t>1</a:t>
            </a:fld>
            <a:endParaRPr kumimoji="1" lang="zh-CN" altLang="en-US"/>
          </a:p>
        </p:txBody>
      </p:sp>
    </p:spTree>
    <p:extLst>
      <p:ext uri="{BB962C8B-B14F-4D97-AF65-F5344CB8AC3E}">
        <p14:creationId xmlns:p14="http://schemas.microsoft.com/office/powerpoint/2010/main" val="1440205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演示</a:t>
            </a:r>
            <a:endParaRPr kumimoji="1" lang="en-US" altLang="zh-CN" dirty="0" smtClean="0"/>
          </a:p>
          <a:p>
            <a:r>
              <a:rPr kumimoji="1" lang="zh-CN" altLang="en-US" dirty="0" smtClean="0"/>
              <a:t>提示：显示编译出的汇编并强调不同的目标平台，那编译出的汇编代码将完全不同</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13</a:t>
            </a:fld>
            <a:endParaRPr kumimoji="1" lang="zh-CN" altLang="en-US"/>
          </a:p>
        </p:txBody>
      </p:sp>
    </p:spTree>
    <p:extLst>
      <p:ext uri="{BB962C8B-B14F-4D97-AF65-F5344CB8AC3E}">
        <p14:creationId xmlns:p14="http://schemas.microsoft.com/office/powerpoint/2010/main" val="1130825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演示</a:t>
            </a:r>
            <a:r>
              <a:rPr kumimoji="1" lang="en-US" altLang="zh-CN" dirty="0" smtClean="0"/>
              <a:t> </a:t>
            </a:r>
          </a:p>
          <a:p>
            <a:r>
              <a:rPr kumimoji="1" lang="en-US" altLang="zh-CN" dirty="0" smtClean="0"/>
              <a:t>Win1: vi </a:t>
            </a:r>
            <a:r>
              <a:rPr kumimoji="1" lang="en-US" altLang="zh-CN" dirty="0" err="1" smtClean="0"/>
              <a:t>main.o</a:t>
            </a:r>
            <a:r>
              <a:rPr kumimoji="1" lang="en-US" altLang="zh-CN" dirty="0" smtClean="0"/>
              <a:t> :%!</a:t>
            </a:r>
            <a:r>
              <a:rPr kumimoji="1" lang="en-US" altLang="zh-CN" dirty="0" err="1" smtClean="0"/>
              <a:t>xxd</a:t>
            </a:r>
            <a:r>
              <a:rPr kumimoji="1" lang="en-US" altLang="zh-CN" baseline="0" dirty="0" smtClean="0"/>
              <a:t> </a:t>
            </a:r>
            <a:r>
              <a:rPr kumimoji="1" lang="zh-CN" altLang="en-US" baseline="0" dirty="0" smtClean="0"/>
              <a:t>显示</a:t>
            </a:r>
            <a:r>
              <a:rPr kumimoji="1" lang="en-US" altLang="zh-CN" baseline="0" dirty="0" smtClean="0"/>
              <a:t>HEX</a:t>
            </a:r>
            <a:r>
              <a:rPr kumimoji="1" lang="zh-CN" altLang="en-US" baseline="0" dirty="0" smtClean="0"/>
              <a:t>，通过</a:t>
            </a:r>
            <a:r>
              <a:rPr kumimoji="1" lang="en-US" altLang="zh-CN" baseline="0" dirty="0" smtClean="0"/>
              <a:t>win2</a:t>
            </a:r>
            <a:r>
              <a:rPr kumimoji="1" lang="zh-CN" altLang="en-US" baseline="0" dirty="0" smtClean="0"/>
              <a:t>的值找到</a:t>
            </a:r>
            <a:r>
              <a:rPr kumimoji="1" lang="en-US" altLang="zh-CN" baseline="0" dirty="0" smtClean="0"/>
              <a:t>.text</a:t>
            </a:r>
          </a:p>
          <a:p>
            <a:r>
              <a:rPr kumimoji="1" lang="en-US" altLang="zh-CN" dirty="0" smtClean="0"/>
              <a:t>Win2: </a:t>
            </a:r>
            <a:r>
              <a:rPr kumimoji="1" lang="en-US" altLang="zh-CN" dirty="0" err="1" smtClean="0"/>
              <a:t>objdump</a:t>
            </a:r>
            <a:r>
              <a:rPr kumimoji="1" lang="en-US" altLang="zh-CN" baseline="0" dirty="0" smtClean="0"/>
              <a:t> –h </a:t>
            </a:r>
            <a:r>
              <a:rPr kumimoji="1" lang="en-US" altLang="zh-CN" baseline="0" dirty="0" err="1" smtClean="0"/>
              <a:t>main.o</a:t>
            </a:r>
            <a:r>
              <a:rPr kumimoji="1" lang="en-US" altLang="zh-CN" baseline="0" dirty="0" smtClean="0"/>
              <a:t> </a:t>
            </a:r>
            <a:r>
              <a:rPr kumimoji="1" lang="zh-CN" altLang="en-US" baseline="0" dirty="0" smtClean="0"/>
              <a:t>显示</a:t>
            </a:r>
            <a:r>
              <a:rPr kumimoji="1" lang="en-US" altLang="zh-CN" baseline="0" dirty="0" smtClean="0"/>
              <a:t>sections,</a:t>
            </a:r>
            <a:r>
              <a:rPr kumimoji="1" lang="zh-CN" altLang="en-US" baseline="0" dirty="0" smtClean="0"/>
              <a:t>找到</a:t>
            </a:r>
            <a:r>
              <a:rPr kumimoji="1" lang="en-US" altLang="zh-CN" baseline="0" dirty="0" smtClean="0"/>
              <a:t>.text</a:t>
            </a:r>
            <a:r>
              <a:rPr kumimoji="1" lang="zh-CN" altLang="en-US" baseline="0" dirty="0" smtClean="0"/>
              <a:t>的偏移</a:t>
            </a:r>
            <a:endParaRPr kumimoji="1" lang="en-US" altLang="zh-CN" baseline="0" dirty="0" smtClean="0"/>
          </a:p>
          <a:p>
            <a:r>
              <a:rPr kumimoji="1" lang="en-US" altLang="zh-CN" baseline="0" dirty="0" smtClean="0"/>
              <a:t>Win3: </a:t>
            </a:r>
            <a:r>
              <a:rPr kumimoji="1" lang="en-US" altLang="zh-CN" baseline="0" dirty="0" err="1" smtClean="0"/>
              <a:t>objdump</a:t>
            </a:r>
            <a:r>
              <a:rPr kumimoji="1" lang="en-US" altLang="zh-CN" baseline="0" dirty="0" smtClean="0"/>
              <a:t> –d </a:t>
            </a:r>
            <a:r>
              <a:rPr kumimoji="1" lang="en-US" altLang="zh-CN" baseline="0" dirty="0" err="1" smtClean="0"/>
              <a:t>main.o</a:t>
            </a:r>
            <a:r>
              <a:rPr kumimoji="1" lang="en-US" altLang="zh-CN" baseline="0" dirty="0" smtClean="0"/>
              <a:t> </a:t>
            </a:r>
            <a:r>
              <a:rPr kumimoji="1" lang="zh-CN" altLang="en-US" baseline="0" dirty="0" smtClean="0"/>
              <a:t>显示反汇编</a:t>
            </a:r>
            <a:r>
              <a:rPr kumimoji="1" lang="en-US" altLang="zh-CN" baseline="0" dirty="0" smtClean="0"/>
              <a:t>,</a:t>
            </a:r>
            <a:r>
              <a:rPr kumimoji="1" lang="zh-CN" altLang="en-US" baseline="0" dirty="0" smtClean="0"/>
              <a:t>同样找到</a:t>
            </a:r>
            <a:r>
              <a:rPr kumimoji="1" lang="en-US" altLang="zh-CN" baseline="0" dirty="0" smtClean="0"/>
              <a:t>.text</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14</a:t>
            </a:fld>
            <a:endParaRPr kumimoji="1" lang="zh-CN" altLang="en-US"/>
          </a:p>
        </p:txBody>
      </p:sp>
    </p:spTree>
    <p:extLst>
      <p:ext uri="{BB962C8B-B14F-4D97-AF65-F5344CB8AC3E}">
        <p14:creationId xmlns:p14="http://schemas.microsoft.com/office/powerpoint/2010/main" val="4010234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演示</a:t>
            </a:r>
            <a:r>
              <a:rPr kumimoji="1" lang="en-US" altLang="zh-CN" dirty="0" err="1" smtClean="0"/>
              <a:t>main.o</a:t>
            </a:r>
            <a:r>
              <a:rPr kumimoji="1" lang="zh-CN" altLang="en-US" dirty="0" smtClean="0"/>
              <a:t>的大小，</a:t>
            </a:r>
            <a:r>
              <a:rPr kumimoji="1" lang="en-US" altLang="zh-CN" dirty="0" err="1" smtClean="0"/>
              <a:t>swap.o</a:t>
            </a:r>
            <a:r>
              <a:rPr kumimoji="1" lang="zh-CN" altLang="en-US" dirty="0" smtClean="0"/>
              <a:t>的大小，</a:t>
            </a:r>
            <a:r>
              <a:rPr kumimoji="1" lang="en-US" altLang="zh-CN" dirty="0" smtClean="0"/>
              <a:t>main</a:t>
            </a:r>
            <a:r>
              <a:rPr kumimoji="1" lang="zh-CN" altLang="en-US" dirty="0" smtClean="0"/>
              <a:t>（可执行文件）的大小</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15</a:t>
            </a:fld>
            <a:endParaRPr kumimoji="1" lang="zh-CN" altLang="en-US"/>
          </a:p>
        </p:txBody>
      </p:sp>
    </p:spTree>
    <p:extLst>
      <p:ext uri="{BB962C8B-B14F-4D97-AF65-F5344CB8AC3E}">
        <p14:creationId xmlns:p14="http://schemas.microsoft.com/office/powerpoint/2010/main" val="1367595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smtClean="0">
                <a:solidFill>
                  <a:schemeClr val="tx1"/>
                </a:solidFill>
                <a:latin typeface="+mn-lt"/>
                <a:ea typeface="+mn-ea"/>
                <a:cs typeface="+mn-cs"/>
              </a:rPr>
              <a:t>构造大型应用经常会遇到头文件、库文件的错误。要解决这些问题就、、</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16</a:t>
            </a:fld>
            <a:endParaRPr kumimoji="1" lang="zh-CN" altLang="en-US"/>
          </a:p>
        </p:txBody>
      </p:sp>
    </p:spTree>
    <p:extLst>
      <p:ext uri="{BB962C8B-B14F-4D97-AF65-F5344CB8AC3E}">
        <p14:creationId xmlns:p14="http://schemas.microsoft.com/office/powerpoint/2010/main" val="4151554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1" kern="1200" dirty="0" smtClean="0">
                <a:solidFill>
                  <a:schemeClr val="tx1"/>
                </a:solidFill>
                <a:latin typeface="+mn-lt"/>
                <a:ea typeface="+mn-ea"/>
                <a:cs typeface="+mn-cs"/>
              </a:rPr>
              <a:t>1.1.5.4.2 </a:t>
            </a:r>
            <a:r>
              <a:rPr lang="zh-TW" altLang="en-US" sz="1200" b="1" kern="1200" dirty="0" smtClean="0">
                <a:solidFill>
                  <a:schemeClr val="tx1"/>
                </a:solidFill>
                <a:latin typeface="+mn-lt"/>
                <a:ea typeface="+mn-ea"/>
                <a:cs typeface="+mn-cs"/>
              </a:rPr>
              <a:t>帮助你避免一些危险的编程错误</a:t>
            </a:r>
          </a:p>
          <a:p>
            <a:endParaRPr lang="zh-CN" altLang="en-US" sz="1200" b="0" kern="1200" dirty="0" smtClean="0">
              <a:solidFill>
                <a:schemeClr val="tx1"/>
              </a:solidFill>
              <a:latin typeface="+mn-lt"/>
              <a:ea typeface="+mn-ea"/>
              <a:cs typeface="+mn-cs"/>
            </a:endParaRPr>
          </a:p>
          <a:p>
            <a:r>
              <a:rPr lang="zh-TW" altLang="en-US" sz="1200" b="0" kern="1200" dirty="0" smtClean="0">
                <a:solidFill>
                  <a:schemeClr val="tx1"/>
                </a:solidFill>
                <a:latin typeface="+mn-lt"/>
                <a:ea typeface="+mn-ea"/>
                <a:cs typeface="+mn-cs"/>
              </a:rPr>
              <a:t>ＵＮＩＸ链接器解析符号引用时所做的决定可以影响你程序的正确性。错误地定义多个全局变量的程序将通过链接器，而不产生任何警告信息。由此得到的程序会产生令人迷惑的行为，而这非常难以调试，链接的知识是必须的。</a:t>
            </a:r>
          </a:p>
          <a:p>
            <a:r>
              <a:rPr lang="en-US" altLang="zh-TW" sz="1200" b="1" kern="1200" dirty="0" smtClean="0">
                <a:solidFill>
                  <a:schemeClr val="tx1"/>
                </a:solidFill>
                <a:latin typeface="+mn-lt"/>
                <a:ea typeface="+mn-ea"/>
                <a:cs typeface="+mn-cs"/>
              </a:rPr>
              <a:t>1.1.5.4.3 </a:t>
            </a:r>
            <a:r>
              <a:rPr lang="zh-TW" altLang="en-US" sz="1200" b="1" kern="1200" dirty="0" smtClean="0">
                <a:solidFill>
                  <a:schemeClr val="tx1"/>
                </a:solidFill>
                <a:latin typeface="+mn-lt"/>
                <a:ea typeface="+mn-ea"/>
                <a:cs typeface="+mn-cs"/>
              </a:rPr>
              <a:t>帮助你理解语言的作用域是如何实现的</a:t>
            </a:r>
          </a:p>
          <a:p>
            <a:endParaRPr lang="zh-CN" altLang="en-US" sz="1200" b="0" kern="1200" dirty="0" smtClean="0">
              <a:solidFill>
                <a:schemeClr val="tx1"/>
              </a:solidFill>
              <a:latin typeface="+mn-lt"/>
              <a:ea typeface="+mn-ea"/>
              <a:cs typeface="+mn-cs"/>
            </a:endParaRPr>
          </a:p>
          <a:p>
            <a:r>
              <a:rPr lang="zh-TW" altLang="en-US" sz="1200" b="0" kern="1200" dirty="0" smtClean="0">
                <a:solidFill>
                  <a:schemeClr val="tx1"/>
                </a:solidFill>
                <a:latin typeface="+mn-lt"/>
                <a:ea typeface="+mn-ea"/>
                <a:cs typeface="+mn-cs"/>
              </a:rPr>
              <a:t>全局的局部变量的差别</a:t>
            </a:r>
          </a:p>
          <a:p>
            <a:r>
              <a:rPr lang="zh-TW" altLang="en-US" sz="1200" b="0" kern="1200" dirty="0" smtClean="0">
                <a:solidFill>
                  <a:schemeClr val="tx1"/>
                </a:solidFill>
                <a:latin typeface="+mn-lt"/>
                <a:ea typeface="+mn-ea"/>
                <a:cs typeface="+mn-cs"/>
              </a:rPr>
              <a:t>静态变量或函数意味着什么</a:t>
            </a:r>
          </a:p>
          <a:p>
            <a:r>
              <a:rPr lang="en-US" altLang="zh-TW" sz="1200" b="1" kern="1200" dirty="0" smtClean="0">
                <a:solidFill>
                  <a:schemeClr val="tx1"/>
                </a:solidFill>
                <a:latin typeface="+mn-lt"/>
                <a:ea typeface="+mn-ea"/>
                <a:cs typeface="+mn-cs"/>
              </a:rPr>
              <a:t>1.1.5.4.4 </a:t>
            </a:r>
            <a:r>
              <a:rPr lang="zh-TW" altLang="en-US" sz="1200" b="1" kern="1200" dirty="0" smtClean="0">
                <a:solidFill>
                  <a:schemeClr val="tx1"/>
                </a:solidFill>
                <a:latin typeface="+mn-lt"/>
                <a:ea typeface="+mn-ea"/>
                <a:cs typeface="+mn-cs"/>
              </a:rPr>
              <a:t>帮助你理解其他重要的概念</a:t>
            </a:r>
          </a:p>
          <a:p>
            <a:endParaRPr lang="zh-CN" altLang="en-US" sz="1200" b="0" kern="1200" dirty="0" smtClean="0">
              <a:solidFill>
                <a:schemeClr val="tx1"/>
              </a:solidFill>
              <a:latin typeface="+mn-lt"/>
              <a:ea typeface="+mn-ea"/>
              <a:cs typeface="+mn-cs"/>
            </a:endParaRPr>
          </a:p>
          <a:p>
            <a:r>
              <a:rPr lang="zh-TW" altLang="en-US" sz="1200" b="0" kern="1200" dirty="0" smtClean="0">
                <a:solidFill>
                  <a:schemeClr val="tx1"/>
                </a:solidFill>
                <a:latin typeface="+mn-lt"/>
                <a:ea typeface="+mn-ea"/>
                <a:cs typeface="+mn-cs"/>
              </a:rPr>
              <a:t>可执行目标文件</a:t>
            </a:r>
          </a:p>
          <a:p>
            <a:r>
              <a:rPr lang="zh-TW" altLang="en-US" sz="1200" b="0" kern="1200" dirty="0" smtClean="0">
                <a:solidFill>
                  <a:schemeClr val="tx1"/>
                </a:solidFill>
                <a:latin typeface="+mn-lt"/>
                <a:ea typeface="+mn-ea"/>
                <a:cs typeface="+mn-cs"/>
              </a:rPr>
              <a:t>加载运行程序的过程</a:t>
            </a:r>
          </a:p>
          <a:p>
            <a:r>
              <a:rPr lang="zh-TW" altLang="en-US" sz="1200" b="0" kern="1200" dirty="0" smtClean="0">
                <a:solidFill>
                  <a:schemeClr val="tx1"/>
                </a:solidFill>
                <a:latin typeface="+mn-lt"/>
                <a:ea typeface="+mn-ea"/>
                <a:cs typeface="+mn-cs"/>
              </a:rPr>
              <a:t>虚拟存储器</a:t>
            </a:r>
          </a:p>
          <a:p>
            <a:endParaRPr lang="zh-CN" altLang="en-US" sz="1200" b="0" kern="1200" dirty="0" smtClean="0">
              <a:solidFill>
                <a:schemeClr val="tx1"/>
              </a:solidFill>
              <a:latin typeface="+mn-lt"/>
              <a:ea typeface="+mn-ea"/>
              <a:cs typeface="+mn-cs"/>
            </a:endParaRPr>
          </a:p>
          <a:p>
            <a:r>
              <a:rPr lang="en-US" altLang="zh-TW" sz="1200" b="1" kern="1200" dirty="0" smtClean="0">
                <a:solidFill>
                  <a:schemeClr val="tx1"/>
                </a:solidFill>
                <a:latin typeface="+mn-lt"/>
                <a:ea typeface="+mn-ea"/>
                <a:cs typeface="+mn-cs"/>
              </a:rPr>
              <a:t>1.1.5.4.5 </a:t>
            </a:r>
            <a:r>
              <a:rPr lang="zh-TW" altLang="en-US" sz="1200" b="1" kern="1200" dirty="0" smtClean="0">
                <a:solidFill>
                  <a:schemeClr val="tx1"/>
                </a:solidFill>
                <a:latin typeface="+mn-lt"/>
                <a:ea typeface="+mn-ea"/>
                <a:cs typeface="+mn-cs"/>
              </a:rPr>
              <a:t>使你能够开发共享库</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17</a:t>
            </a:fld>
            <a:endParaRPr kumimoji="1" lang="zh-CN" altLang="en-US"/>
          </a:p>
        </p:txBody>
      </p:sp>
    </p:spTree>
    <p:extLst>
      <p:ext uri="{BB962C8B-B14F-4D97-AF65-F5344CB8AC3E}">
        <p14:creationId xmlns:p14="http://schemas.microsoft.com/office/powerpoint/2010/main" val="401088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演示，对比</a:t>
            </a:r>
            <a:endParaRPr kumimoji="1" lang="en-US" altLang="zh-CN" dirty="0" smtClean="0"/>
          </a:p>
          <a:p>
            <a:r>
              <a:rPr kumimoji="1" lang="en-US" altLang="zh-CN" dirty="0" smtClean="0"/>
              <a:t>	</a:t>
            </a:r>
            <a:r>
              <a:rPr kumimoji="1" lang="en-US" altLang="zh-CN" dirty="0" err="1" smtClean="0"/>
              <a:t>main.s</a:t>
            </a:r>
            <a:r>
              <a:rPr kumimoji="1" lang="en-US" altLang="zh-CN" dirty="0" smtClean="0"/>
              <a:t> :call swap</a:t>
            </a:r>
          </a:p>
          <a:p>
            <a:r>
              <a:rPr kumimoji="1" lang="en-US" altLang="zh-CN" dirty="0" smtClean="0"/>
              <a:t>	</a:t>
            </a:r>
            <a:r>
              <a:rPr kumimoji="1" lang="en-US" altLang="zh-CN" dirty="0" err="1" smtClean="0"/>
              <a:t>swap.s</a:t>
            </a:r>
            <a:r>
              <a:rPr kumimoji="1" lang="en-US" altLang="zh-CN" dirty="0" smtClean="0"/>
              <a:t>:</a:t>
            </a:r>
            <a:r>
              <a:rPr kumimoji="1" lang="en-US" altLang="zh-CN" baseline="0" dirty="0" smtClean="0"/>
              <a:t> </a:t>
            </a:r>
            <a:r>
              <a:rPr kumimoji="1" lang="en-US" altLang="zh-CN" baseline="0" dirty="0" err="1" smtClean="0"/>
              <a:t>mov</a:t>
            </a:r>
            <a:r>
              <a:rPr kumimoji="1" lang="en-US" altLang="zh-CN" baseline="0" dirty="0" smtClean="0"/>
              <a:t> buf_4,…</a:t>
            </a:r>
          </a:p>
          <a:p>
            <a:r>
              <a:rPr kumimoji="1" lang="en-US" altLang="zh-CN" baseline="0" dirty="0" smtClean="0"/>
              <a:t>	(</a:t>
            </a:r>
            <a:r>
              <a:rPr kumimoji="1" lang="en-US" altLang="zh-CN" baseline="0" dirty="0" err="1" smtClean="0"/>
              <a:t>objdump</a:t>
            </a:r>
            <a:r>
              <a:rPr kumimoji="1" lang="en-US" altLang="zh-CN" baseline="0" dirty="0" smtClean="0"/>
              <a:t> –d main)</a:t>
            </a:r>
          </a:p>
          <a:p>
            <a:r>
              <a:rPr kumimoji="1" lang="en-US" altLang="zh-CN" baseline="0" dirty="0" smtClean="0"/>
              <a:t>	main  : call 0x80483a8</a:t>
            </a:r>
          </a:p>
          <a:p>
            <a:r>
              <a:rPr kumimoji="1" lang="en-US" altLang="zh-CN" baseline="0" dirty="0" smtClean="0"/>
              <a:t>	swap :</a:t>
            </a:r>
            <a:r>
              <a:rPr kumimoji="1" lang="en-US" altLang="zh-CN" baseline="0" dirty="0" err="1" smtClean="0"/>
              <a:t>mov</a:t>
            </a:r>
            <a:endParaRPr kumimoji="1" lang="en-US" altLang="zh-CN" baseline="0" dirty="0" smtClean="0"/>
          </a:p>
          <a:p>
            <a:r>
              <a:rPr kumimoji="1" lang="zh-CN" altLang="en-US" baseline="0" dirty="0" smtClean="0"/>
              <a:t>解释；</a:t>
            </a:r>
            <a:endParaRPr kumimoji="1" lang="en-US" altLang="zh-CN" baseline="0" dirty="0" smtClean="0"/>
          </a:p>
          <a:p>
            <a:r>
              <a:rPr kumimoji="1" lang="en-US" altLang="zh-CN" baseline="0" dirty="0" smtClean="0"/>
              <a:t>	</a:t>
            </a:r>
            <a:r>
              <a:rPr kumimoji="1" lang="zh-CN" altLang="en-US" baseline="0" dirty="0" smtClean="0"/>
              <a:t>符号解析：找到变量或函数在哪个库或</a:t>
            </a:r>
            <a:r>
              <a:rPr kumimoji="1" lang="en-US" altLang="zh-CN" baseline="0" dirty="0" smtClean="0"/>
              <a:t>.o </a:t>
            </a:r>
            <a:r>
              <a:rPr kumimoji="1" lang="zh-CN" altLang="en-US" baseline="0" dirty="0" smtClean="0"/>
              <a:t>文件中</a:t>
            </a:r>
            <a:endParaRPr kumimoji="1" lang="en-US" altLang="zh-CN" baseline="0" dirty="0" smtClean="0"/>
          </a:p>
          <a:p>
            <a:r>
              <a:rPr kumimoji="1" lang="en-US" altLang="zh-CN" baseline="0" dirty="0" smtClean="0"/>
              <a:t>	</a:t>
            </a:r>
            <a:r>
              <a:rPr kumimoji="1" lang="zh-CN" altLang="en-US" baseline="0" dirty="0" smtClean="0"/>
              <a:t>重定位</a:t>
            </a:r>
            <a:r>
              <a:rPr kumimoji="1" lang="en-US" altLang="zh-CN" baseline="0" dirty="0" smtClean="0"/>
              <a:t>    </a:t>
            </a:r>
            <a:r>
              <a:rPr kumimoji="1" lang="zh-CN" altLang="en-US" baseline="0" dirty="0" smtClean="0"/>
              <a:t>：把可执行文件中引用这些符号的地方修改为其在内存中的地址</a:t>
            </a:r>
            <a:endParaRPr kumimoji="1" lang="en-US" altLang="zh-CN" baseline="0" dirty="0" smtClean="0"/>
          </a:p>
          <a:p>
            <a:endParaRPr kumimoji="1" lang="en-US" altLang="zh-CN" baseline="0" dirty="0" smtClean="0"/>
          </a:p>
          <a:p>
            <a:r>
              <a:rPr kumimoji="1" lang="en-US" altLang="zh-CN" baseline="0" dirty="0" err="1" smtClean="0"/>
              <a:t>Objdump</a:t>
            </a:r>
            <a:r>
              <a:rPr kumimoji="1" lang="en-US" altLang="zh-CN" baseline="0" dirty="0" smtClean="0"/>
              <a:t> –d </a:t>
            </a:r>
            <a:r>
              <a:rPr kumimoji="1" lang="en-US" altLang="zh-CN" baseline="0" dirty="0" err="1" smtClean="0"/>
              <a:t>main.o</a:t>
            </a:r>
            <a:endParaRPr kumimoji="1" lang="en-US" altLang="zh-CN" baseline="0" dirty="0" smtClean="0"/>
          </a:p>
          <a:p>
            <a:r>
              <a:rPr kumimoji="1" lang="en-US" altLang="zh-CN" baseline="0" dirty="0" smtClean="0"/>
              <a:t>0000002c &lt;main&gt;:</a:t>
            </a:r>
          </a:p>
          <a:p>
            <a:r>
              <a:rPr kumimoji="1" lang="en-US" altLang="zh-CN" baseline="0" dirty="0" smtClean="0"/>
              <a:t>  2c:	55                   	push   %</a:t>
            </a:r>
            <a:r>
              <a:rPr kumimoji="1" lang="en-US" altLang="zh-CN" baseline="0" dirty="0" err="1" smtClean="0"/>
              <a:t>ebp</a:t>
            </a:r>
            <a:endParaRPr kumimoji="1" lang="en-US" altLang="zh-CN" baseline="0" dirty="0" smtClean="0"/>
          </a:p>
          <a:p>
            <a:r>
              <a:rPr kumimoji="1" lang="en-US" altLang="zh-CN" baseline="0" dirty="0" smtClean="0"/>
              <a:t>  2d:	89 e5                	</a:t>
            </a:r>
            <a:r>
              <a:rPr kumimoji="1" lang="en-US" altLang="zh-CN" baseline="0" dirty="0" err="1" smtClean="0"/>
              <a:t>mov</a:t>
            </a:r>
            <a:r>
              <a:rPr kumimoji="1" lang="en-US" altLang="zh-CN" baseline="0" dirty="0" smtClean="0"/>
              <a:t>    %</a:t>
            </a:r>
            <a:r>
              <a:rPr kumimoji="1" lang="en-US" altLang="zh-CN" baseline="0" dirty="0" err="1" smtClean="0"/>
              <a:t>esp</a:t>
            </a:r>
            <a:r>
              <a:rPr kumimoji="1" lang="en-US" altLang="zh-CN" baseline="0" dirty="0" smtClean="0"/>
              <a:t>,%</a:t>
            </a:r>
            <a:r>
              <a:rPr kumimoji="1" lang="en-US" altLang="zh-CN" baseline="0" dirty="0" err="1" smtClean="0"/>
              <a:t>ebp</a:t>
            </a:r>
            <a:endParaRPr kumimoji="1" lang="en-US" altLang="zh-CN" baseline="0" dirty="0" smtClean="0"/>
          </a:p>
          <a:p>
            <a:r>
              <a:rPr kumimoji="1" lang="en-US" altLang="zh-CN" baseline="0" dirty="0" smtClean="0"/>
              <a:t>  2f:	83 e4 f0             	and    $0xfffffff0,%esp</a:t>
            </a:r>
          </a:p>
          <a:p>
            <a:r>
              <a:rPr kumimoji="1" lang="en-US" altLang="zh-CN" baseline="0" dirty="0" smtClean="0"/>
              <a:t>  32:	e8 fc </a:t>
            </a:r>
            <a:r>
              <a:rPr kumimoji="1" lang="en-US" altLang="zh-CN" baseline="0" dirty="0" err="1" smtClean="0"/>
              <a:t>ff</a:t>
            </a:r>
            <a:r>
              <a:rPr kumimoji="1" lang="en-US" altLang="zh-CN" baseline="0" dirty="0" smtClean="0"/>
              <a:t> </a:t>
            </a:r>
            <a:r>
              <a:rPr kumimoji="1" lang="en-US" altLang="zh-CN" baseline="0" dirty="0" err="1" smtClean="0"/>
              <a:t>ff</a:t>
            </a:r>
            <a:r>
              <a:rPr kumimoji="1" lang="en-US" altLang="zh-CN" baseline="0" dirty="0" smtClean="0"/>
              <a:t> </a:t>
            </a:r>
            <a:r>
              <a:rPr kumimoji="1" lang="en-US" altLang="zh-CN" baseline="0" dirty="0" err="1" smtClean="0"/>
              <a:t>ff</a:t>
            </a:r>
            <a:r>
              <a:rPr kumimoji="1" lang="en-US" altLang="zh-CN" baseline="0" dirty="0" smtClean="0"/>
              <a:t>       	call   33 &lt;main+0x7&gt;           //</a:t>
            </a:r>
            <a:r>
              <a:rPr kumimoji="1" lang="zh-CN" altLang="en-US" baseline="0" dirty="0" smtClean="0"/>
              <a:t>表示当前需要重定位的符号引用相对于</a:t>
            </a:r>
            <a:r>
              <a:rPr kumimoji="1" lang="en-US" altLang="zh-CN" baseline="0" dirty="0" smtClean="0"/>
              <a:t>main</a:t>
            </a:r>
            <a:r>
              <a:rPr kumimoji="1" lang="zh-CN" altLang="en-US" baseline="0" dirty="0" smtClean="0"/>
              <a:t>的偏移为</a:t>
            </a:r>
            <a:r>
              <a:rPr kumimoji="1" lang="en-US" altLang="zh-CN" baseline="0" dirty="0" smtClean="0"/>
              <a:t>7(32-2C)</a:t>
            </a:r>
          </a:p>
          <a:p>
            <a:r>
              <a:rPr kumimoji="1" lang="en-US" altLang="zh-CN" baseline="0" dirty="0" smtClean="0"/>
              <a:t>  37:	e8 fc </a:t>
            </a:r>
            <a:r>
              <a:rPr kumimoji="1" lang="en-US" altLang="zh-CN" baseline="0" dirty="0" err="1" smtClean="0"/>
              <a:t>ff</a:t>
            </a:r>
            <a:r>
              <a:rPr kumimoji="1" lang="en-US" altLang="zh-CN" baseline="0" dirty="0" smtClean="0"/>
              <a:t> </a:t>
            </a:r>
            <a:r>
              <a:rPr kumimoji="1" lang="en-US" altLang="zh-CN" baseline="0" dirty="0" err="1" smtClean="0"/>
              <a:t>ff</a:t>
            </a:r>
            <a:r>
              <a:rPr kumimoji="1" lang="en-US" altLang="zh-CN" baseline="0" dirty="0" smtClean="0"/>
              <a:t> </a:t>
            </a:r>
            <a:r>
              <a:rPr kumimoji="1" lang="en-US" altLang="zh-CN" baseline="0" dirty="0" err="1" smtClean="0"/>
              <a:t>ff</a:t>
            </a:r>
            <a:r>
              <a:rPr kumimoji="1" lang="en-US" altLang="zh-CN" baseline="0" dirty="0" smtClean="0"/>
              <a:t>       	call   38 &lt;main+0xc&gt;</a:t>
            </a:r>
          </a:p>
          <a:p>
            <a:r>
              <a:rPr kumimoji="1" lang="en-US" altLang="zh-CN" baseline="0" dirty="0" smtClean="0"/>
              <a:t>  3c:	b8 00 00 00 00       	</a:t>
            </a:r>
            <a:r>
              <a:rPr kumimoji="1" lang="en-US" altLang="zh-CN" baseline="0" dirty="0" err="1" smtClean="0"/>
              <a:t>mov</a:t>
            </a:r>
            <a:r>
              <a:rPr kumimoji="1" lang="en-US" altLang="zh-CN" baseline="0" dirty="0" smtClean="0"/>
              <a:t>    $0x0,%eax</a:t>
            </a:r>
          </a:p>
          <a:p>
            <a:r>
              <a:rPr kumimoji="1" lang="en-US" altLang="zh-CN" baseline="0" dirty="0" smtClean="0"/>
              <a:t>  41:	c9                   	leave  </a:t>
            </a:r>
          </a:p>
          <a:p>
            <a:r>
              <a:rPr kumimoji="1" lang="en-US" altLang="zh-CN" baseline="0" dirty="0" smtClean="0"/>
              <a:t>  42:	c3                   	ret </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18</a:t>
            </a:fld>
            <a:endParaRPr kumimoji="1" lang="zh-CN" altLang="en-US"/>
          </a:p>
        </p:txBody>
      </p:sp>
    </p:spTree>
    <p:extLst>
      <p:ext uri="{BB962C8B-B14F-4D97-AF65-F5344CB8AC3E}">
        <p14:creationId xmlns:p14="http://schemas.microsoft.com/office/powerpoint/2010/main" val="29420606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19</a:t>
            </a:fld>
            <a:endParaRPr kumimoji="1" lang="zh-CN" altLang="en-US"/>
          </a:p>
        </p:txBody>
      </p:sp>
    </p:spTree>
    <p:extLst>
      <p:ext uri="{BB962C8B-B14F-4D97-AF65-F5344CB8AC3E}">
        <p14:creationId xmlns:p14="http://schemas.microsoft.com/office/powerpoint/2010/main" val="4116742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除了函数内部变量，其他都是。有有值的和</a:t>
            </a:r>
            <a:r>
              <a:rPr kumimoji="1" lang="en-US" altLang="zh-CN" dirty="0" smtClean="0"/>
              <a:t>UNDEF</a:t>
            </a:r>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dirty="0" smtClean="0"/>
              <a:t>演示，</a:t>
            </a:r>
            <a:r>
              <a:rPr kumimoji="1" lang="en-US" altLang="zh-CN" dirty="0" err="1" smtClean="0"/>
              <a:t>main.s</a:t>
            </a:r>
            <a:r>
              <a:rPr kumimoji="1" lang="zh-CN" altLang="en-US" dirty="0" smtClean="0"/>
              <a:t>中的</a:t>
            </a:r>
            <a:r>
              <a:rPr kumimoji="1" lang="en-US" altLang="zh-CN" dirty="0" smtClean="0"/>
              <a:t>call</a:t>
            </a:r>
            <a:r>
              <a:rPr kumimoji="1" lang="en-US" altLang="zh-CN" baseline="0" dirty="0" smtClean="0"/>
              <a:t> swap</a:t>
            </a:r>
            <a:r>
              <a:rPr kumimoji="1" lang="zh-CN" altLang="en-US" baseline="0" dirty="0" smtClean="0"/>
              <a:t>和</a:t>
            </a:r>
            <a:endParaRPr kumimoji="1" lang="en-US" altLang="zh-CN"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kumimoji="1" lang="zh-CN" altLang="en-US" baseline="0" dirty="0" smtClean="0"/>
              <a:t>为了保证程序的正常执行，将来加载一内存中执行时这些地方都要变成相应函数或变量在内存中的地址</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20</a:t>
            </a:fld>
            <a:endParaRPr kumimoji="1" lang="zh-CN" altLang="en-US"/>
          </a:p>
        </p:txBody>
      </p:sp>
    </p:spTree>
    <p:extLst>
      <p:ext uri="{BB962C8B-B14F-4D97-AF65-F5344CB8AC3E}">
        <p14:creationId xmlns:p14="http://schemas.microsoft.com/office/powerpoint/2010/main" val="3028112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kern="1200" dirty="0" smtClean="0">
                <a:solidFill>
                  <a:schemeClr val="tx1"/>
                </a:solidFill>
                <a:latin typeface="+mn-lt"/>
                <a:ea typeface="+mn-ea"/>
                <a:cs typeface="+mn-cs"/>
              </a:rPr>
              <a:t>每个要重定位目标模块</a:t>
            </a:r>
            <a:r>
              <a:rPr lang="en-US" altLang="zh-TW" sz="1200" kern="1200" dirty="0" smtClean="0">
                <a:solidFill>
                  <a:schemeClr val="tx1"/>
                </a:solidFill>
                <a:latin typeface="+mn-lt"/>
                <a:ea typeface="+mn-ea"/>
                <a:cs typeface="+mn-cs"/>
              </a:rPr>
              <a:t>m</a:t>
            </a:r>
            <a:r>
              <a:rPr lang="zh-TW" altLang="en-US" sz="1200" kern="1200" dirty="0" smtClean="0">
                <a:solidFill>
                  <a:schemeClr val="tx1"/>
                </a:solidFill>
                <a:latin typeface="+mn-lt"/>
                <a:ea typeface="+mn-ea"/>
                <a:cs typeface="+mn-cs"/>
              </a:rPr>
              <a:t>都有一个符号表，它包含</a:t>
            </a:r>
            <a:r>
              <a:rPr lang="en-US" altLang="zh-TW" sz="1200" kern="1200" dirty="0" smtClean="0">
                <a:solidFill>
                  <a:schemeClr val="tx1"/>
                </a:solidFill>
                <a:latin typeface="+mn-lt"/>
                <a:ea typeface="+mn-ea"/>
                <a:cs typeface="+mn-cs"/>
              </a:rPr>
              <a:t>m</a:t>
            </a:r>
            <a:r>
              <a:rPr lang="zh-TW" altLang="en-US" sz="1200" kern="1200" dirty="0" smtClean="0">
                <a:solidFill>
                  <a:schemeClr val="tx1"/>
                </a:solidFill>
                <a:latin typeface="+mn-lt"/>
                <a:ea typeface="+mn-ea"/>
                <a:cs typeface="+mn-cs"/>
              </a:rPr>
              <a:t>定义和引用的符号的信息。在链接器看来，符号可分为三种</a:t>
            </a:r>
            <a:r>
              <a:rPr lang="en-US" altLang="zh-TW" sz="1200" kern="1200" dirty="0" smtClean="0">
                <a:solidFill>
                  <a:schemeClr val="tx1"/>
                </a:solidFill>
                <a:latin typeface="+mn-lt"/>
                <a:ea typeface="+mn-ea"/>
                <a:cs typeface="+mn-cs"/>
              </a:rPr>
              <a:t>`</a:t>
            </a:r>
          </a:p>
          <a:p>
            <a:r>
              <a:rPr lang="en-US" altLang="zh-TW" sz="1200" b="1" kern="1200" dirty="0" smtClean="0">
                <a:solidFill>
                  <a:schemeClr val="tx1"/>
                </a:solidFill>
                <a:latin typeface="+mn-lt"/>
                <a:ea typeface="+mn-ea"/>
                <a:cs typeface="+mn-cs"/>
              </a:rPr>
              <a:t>5.1 </a:t>
            </a:r>
            <a:r>
              <a:rPr lang="zh-TW" altLang="en-US" sz="1200" b="1" kern="1200" dirty="0" smtClean="0">
                <a:solidFill>
                  <a:schemeClr val="tx1"/>
                </a:solidFill>
                <a:latin typeface="+mn-lt"/>
                <a:ea typeface="+mn-ea"/>
                <a:cs typeface="+mn-cs"/>
              </a:rPr>
              <a:t>符号的分类</a:t>
            </a:r>
          </a:p>
          <a:p>
            <a:r>
              <a:rPr lang="en-US" altLang="zh-TW" sz="1200" b="1" kern="1200" dirty="0" smtClean="0">
                <a:solidFill>
                  <a:schemeClr val="tx1"/>
                </a:solidFill>
                <a:latin typeface="+mn-lt"/>
                <a:ea typeface="+mn-ea"/>
                <a:cs typeface="+mn-cs"/>
              </a:rPr>
              <a:t>5.1.1 </a:t>
            </a:r>
            <a:r>
              <a:rPr lang="zh-TW" altLang="en-US" sz="1200" b="1" kern="1200" dirty="0" smtClean="0">
                <a:solidFill>
                  <a:schemeClr val="tx1"/>
                </a:solidFill>
                <a:latin typeface="+mn-lt"/>
                <a:ea typeface="+mn-ea"/>
                <a:cs typeface="+mn-cs"/>
              </a:rPr>
              <a:t>全局符号（跨模块）；</a:t>
            </a:r>
          </a:p>
          <a:p>
            <a:r>
              <a:rPr lang="en-US" altLang="zh-TW" sz="1200" b="1" kern="1200" dirty="0" smtClean="0">
                <a:solidFill>
                  <a:schemeClr val="tx1"/>
                </a:solidFill>
                <a:latin typeface="+mn-lt"/>
                <a:ea typeface="+mn-ea"/>
                <a:cs typeface="+mn-cs"/>
              </a:rPr>
              <a:t>5.1.1.1 </a:t>
            </a:r>
            <a:r>
              <a:rPr lang="zh-TW" altLang="en-US" sz="1200" b="1" kern="1200" dirty="0" smtClean="0">
                <a:solidFill>
                  <a:schemeClr val="tx1"/>
                </a:solidFill>
                <a:latin typeface="+mn-lt"/>
                <a:ea typeface="+mn-ea"/>
                <a:cs typeface="+mn-cs"/>
              </a:rPr>
              <a:t>由模块定义并能被其他模块引用的全局符号。</a:t>
            </a:r>
          </a:p>
          <a:p>
            <a:r>
              <a:rPr lang="zh-TW" altLang="en-US" sz="1200" b="0" kern="1200" dirty="0" smtClean="0">
                <a:solidFill>
                  <a:schemeClr val="tx1"/>
                </a:solidFill>
                <a:latin typeface="+mn-lt"/>
                <a:ea typeface="+mn-ea"/>
                <a:cs typeface="+mn-cs"/>
              </a:rPr>
              <a:t>就是非</a:t>
            </a:r>
            <a:r>
              <a:rPr lang="en-US" altLang="zh-TW" sz="1200" b="0" kern="1200" dirty="0" smtClean="0">
                <a:solidFill>
                  <a:schemeClr val="tx1"/>
                </a:solidFill>
                <a:latin typeface="+mn-lt"/>
                <a:ea typeface="+mn-ea"/>
                <a:cs typeface="+mn-cs"/>
              </a:rPr>
              <a:t>static</a:t>
            </a:r>
          </a:p>
          <a:p>
            <a:r>
              <a:rPr lang="zh-TW" altLang="en-US" sz="1200" b="0" kern="1200" dirty="0" smtClean="0">
                <a:solidFill>
                  <a:schemeClr val="tx1"/>
                </a:solidFill>
                <a:latin typeface="+mn-lt"/>
                <a:ea typeface="+mn-ea"/>
                <a:cs typeface="+mn-cs"/>
              </a:rPr>
              <a:t>全局链接器符号对应于</a:t>
            </a:r>
          </a:p>
          <a:p>
            <a:r>
              <a:rPr lang="zh-TW" altLang="en-US" sz="1200" b="0" kern="1200" dirty="0" smtClean="0">
                <a:solidFill>
                  <a:schemeClr val="tx1"/>
                </a:solidFill>
                <a:latin typeface="+mn-lt"/>
                <a:ea typeface="+mn-ea"/>
                <a:cs typeface="+mn-cs"/>
              </a:rPr>
              <a:t>非静态的</a:t>
            </a:r>
            <a:r>
              <a:rPr lang="en-US" altLang="zh-TW" sz="1200" b="0" kern="1200" dirty="0" smtClean="0">
                <a:solidFill>
                  <a:schemeClr val="tx1"/>
                </a:solidFill>
                <a:latin typeface="+mn-lt"/>
                <a:ea typeface="+mn-ea"/>
                <a:cs typeface="+mn-cs"/>
              </a:rPr>
              <a:t>c</a:t>
            </a:r>
            <a:r>
              <a:rPr lang="zh-TW" altLang="en-US" sz="1200" b="0" kern="1200" dirty="0" smtClean="0">
                <a:solidFill>
                  <a:schemeClr val="tx1"/>
                </a:solidFill>
                <a:latin typeface="+mn-lt"/>
                <a:ea typeface="+mn-ea"/>
                <a:cs typeface="+mn-cs"/>
              </a:rPr>
              <a:t>函数 以及</a:t>
            </a:r>
          </a:p>
          <a:p>
            <a:r>
              <a:rPr lang="zh-TW" altLang="en-US" sz="1200" b="0" kern="1200" dirty="0" smtClean="0">
                <a:solidFill>
                  <a:schemeClr val="tx1"/>
                </a:solidFill>
                <a:latin typeface="+mn-lt"/>
                <a:ea typeface="+mn-ea"/>
                <a:cs typeface="+mn-cs"/>
              </a:rPr>
              <a:t>被定义为不带</a:t>
            </a:r>
            <a:r>
              <a:rPr lang="en-US" altLang="zh-TW" sz="1200" b="0" kern="1200" dirty="0" smtClean="0">
                <a:solidFill>
                  <a:schemeClr val="tx1"/>
                </a:solidFill>
                <a:latin typeface="+mn-lt"/>
                <a:ea typeface="+mn-ea"/>
                <a:cs typeface="+mn-cs"/>
              </a:rPr>
              <a:t>static</a:t>
            </a:r>
            <a:r>
              <a:rPr lang="zh-TW" altLang="en-US" sz="1200" b="0" kern="1200" dirty="0" smtClean="0">
                <a:solidFill>
                  <a:schemeClr val="tx1"/>
                </a:solidFill>
                <a:latin typeface="+mn-lt"/>
                <a:ea typeface="+mn-ea"/>
                <a:cs typeface="+mn-cs"/>
              </a:rPr>
              <a:t>属性的全局变量。</a:t>
            </a:r>
          </a:p>
          <a:p>
            <a:r>
              <a:rPr lang="en-US" altLang="zh-TW" sz="1200" b="1" kern="1200" dirty="0" smtClean="0">
                <a:solidFill>
                  <a:schemeClr val="tx1"/>
                </a:solidFill>
                <a:latin typeface="+mn-lt"/>
                <a:ea typeface="+mn-ea"/>
                <a:cs typeface="+mn-cs"/>
              </a:rPr>
              <a:t>5.1.1.2 </a:t>
            </a:r>
            <a:r>
              <a:rPr lang="zh-TW" altLang="en-US" sz="1200" b="1" kern="1200" dirty="0" smtClean="0">
                <a:solidFill>
                  <a:schemeClr val="tx1"/>
                </a:solidFill>
                <a:latin typeface="+mn-lt"/>
                <a:ea typeface="+mn-ea"/>
                <a:cs typeface="+mn-cs"/>
              </a:rPr>
              <a:t>由其他模块定义并被模块</a:t>
            </a:r>
            <a:r>
              <a:rPr lang="en-US" altLang="zh-TW" sz="1200" b="1" kern="1200" dirty="0" smtClean="0">
                <a:solidFill>
                  <a:schemeClr val="tx1"/>
                </a:solidFill>
                <a:latin typeface="+mn-lt"/>
                <a:ea typeface="+mn-ea"/>
                <a:cs typeface="+mn-cs"/>
              </a:rPr>
              <a:t>m</a:t>
            </a:r>
            <a:r>
              <a:rPr lang="zh-TW" altLang="en-US" sz="1200" b="1" kern="1200" dirty="0" smtClean="0">
                <a:solidFill>
                  <a:schemeClr val="tx1"/>
                </a:solidFill>
                <a:latin typeface="+mn-lt"/>
                <a:ea typeface="+mn-ea"/>
                <a:cs typeface="+mn-cs"/>
              </a:rPr>
              <a:t>引用的全局符号。</a:t>
            </a:r>
          </a:p>
          <a:p>
            <a:r>
              <a:rPr lang="zh-TW" altLang="en-US" sz="1200" b="0" kern="1200" dirty="0" smtClean="0">
                <a:solidFill>
                  <a:schemeClr val="tx1"/>
                </a:solidFill>
                <a:latin typeface="+mn-lt"/>
                <a:ea typeface="+mn-ea"/>
                <a:cs typeface="+mn-cs"/>
              </a:rPr>
              <a:t>这些符号被称为外部符号</a:t>
            </a:r>
            <a:r>
              <a:rPr lang="en-US" altLang="zh-TW" sz="1200" b="0" kern="1200" dirty="0" smtClean="0">
                <a:solidFill>
                  <a:schemeClr val="tx1"/>
                </a:solidFill>
                <a:latin typeface="+mn-lt"/>
                <a:ea typeface="+mn-ea"/>
                <a:cs typeface="+mn-cs"/>
              </a:rPr>
              <a:t>external,</a:t>
            </a:r>
            <a:r>
              <a:rPr lang="zh-TW" altLang="en-US" sz="1200" b="0" kern="1200" dirty="0" smtClean="0">
                <a:solidFill>
                  <a:schemeClr val="tx1"/>
                </a:solidFill>
                <a:latin typeface="+mn-lt"/>
                <a:ea typeface="+mn-ea"/>
                <a:cs typeface="+mn-cs"/>
              </a:rPr>
              <a:t>对应于其他模块中的函数及变量。</a:t>
            </a:r>
          </a:p>
          <a:p>
            <a:r>
              <a:rPr lang="en-US" altLang="zh-TW" sz="1200" b="1" kern="1200" dirty="0" smtClean="0">
                <a:solidFill>
                  <a:schemeClr val="tx1"/>
                </a:solidFill>
                <a:latin typeface="+mn-lt"/>
                <a:ea typeface="+mn-ea"/>
                <a:cs typeface="+mn-cs"/>
              </a:rPr>
              <a:t>5.1.2 </a:t>
            </a:r>
            <a:r>
              <a:rPr lang="zh-TW" altLang="en-US" sz="1200" b="1" kern="1200" dirty="0" smtClean="0">
                <a:solidFill>
                  <a:schemeClr val="tx1"/>
                </a:solidFill>
                <a:latin typeface="+mn-lt"/>
                <a:ea typeface="+mn-ea"/>
                <a:cs typeface="+mn-cs"/>
              </a:rPr>
              <a:t>静态变量（模块内）；</a:t>
            </a:r>
          </a:p>
          <a:p>
            <a:r>
              <a:rPr lang="en-US" altLang="zh-TW" sz="1200" b="1" kern="1200" dirty="0" smtClean="0">
                <a:solidFill>
                  <a:schemeClr val="tx1"/>
                </a:solidFill>
                <a:latin typeface="+mn-lt"/>
                <a:ea typeface="+mn-ea"/>
                <a:cs typeface="+mn-cs"/>
              </a:rPr>
              <a:t>5.1.2.1 </a:t>
            </a:r>
            <a:r>
              <a:rPr lang="zh-TW" altLang="en-US" sz="1200" b="1" kern="1200" dirty="0" smtClean="0">
                <a:solidFill>
                  <a:schemeClr val="tx1"/>
                </a:solidFill>
                <a:latin typeface="+mn-lt"/>
                <a:ea typeface="+mn-ea"/>
                <a:cs typeface="+mn-cs"/>
              </a:rPr>
              <a:t>只被</a:t>
            </a:r>
            <a:r>
              <a:rPr lang="en-US" altLang="zh-TW" sz="1200" b="1" kern="1200" dirty="0" smtClean="0">
                <a:solidFill>
                  <a:schemeClr val="tx1"/>
                </a:solidFill>
                <a:latin typeface="+mn-lt"/>
                <a:ea typeface="+mn-ea"/>
                <a:cs typeface="+mn-cs"/>
              </a:rPr>
              <a:t>m</a:t>
            </a:r>
            <a:r>
              <a:rPr lang="zh-TW" altLang="en-US" sz="1200" b="1" kern="1200" dirty="0" smtClean="0">
                <a:solidFill>
                  <a:schemeClr val="tx1"/>
                </a:solidFill>
                <a:latin typeface="+mn-lt"/>
                <a:ea typeface="+mn-ea"/>
                <a:cs typeface="+mn-cs"/>
              </a:rPr>
              <a:t>定义和引用的本地符号。</a:t>
            </a:r>
          </a:p>
          <a:p>
            <a:r>
              <a:rPr lang="en-US" altLang="zh-CN" sz="1200" b="0" kern="1200" dirty="0" smtClean="0">
                <a:solidFill>
                  <a:schemeClr val="tx1"/>
                </a:solidFill>
                <a:latin typeface="+mn-lt"/>
                <a:ea typeface="+mn-ea"/>
                <a:cs typeface="+mn-cs"/>
              </a:rPr>
              <a:t>static</a:t>
            </a:r>
          </a:p>
          <a:p>
            <a:r>
              <a:rPr lang="en-US" altLang="zh-TW" sz="1200" b="0" kern="1200" dirty="0" smtClean="0">
                <a:solidFill>
                  <a:schemeClr val="tx1"/>
                </a:solidFill>
                <a:latin typeface="+mn-lt"/>
                <a:ea typeface="+mn-ea"/>
                <a:cs typeface="+mn-cs"/>
              </a:rPr>
              <a:t>static</a:t>
            </a:r>
            <a:r>
              <a:rPr lang="zh-TW" altLang="en-US" sz="1200" b="0" kern="1200" dirty="0" smtClean="0">
                <a:solidFill>
                  <a:schemeClr val="tx1"/>
                </a:solidFill>
                <a:latin typeface="+mn-lt"/>
                <a:ea typeface="+mn-ea"/>
                <a:cs typeface="+mn-cs"/>
              </a:rPr>
              <a:t>属性的</a:t>
            </a:r>
            <a:r>
              <a:rPr lang="en-US" altLang="zh-TW" sz="1200" b="0" kern="1200" dirty="0" smtClean="0">
                <a:solidFill>
                  <a:schemeClr val="tx1"/>
                </a:solidFill>
                <a:latin typeface="+mn-lt"/>
                <a:ea typeface="+mn-ea"/>
                <a:cs typeface="+mn-cs"/>
              </a:rPr>
              <a:t>C</a:t>
            </a:r>
            <a:r>
              <a:rPr lang="zh-TW" altLang="en-US" sz="1200" b="0" kern="1200" dirty="0" smtClean="0">
                <a:solidFill>
                  <a:schemeClr val="tx1"/>
                </a:solidFill>
                <a:latin typeface="+mn-lt"/>
                <a:ea typeface="+mn-ea"/>
                <a:cs typeface="+mn-cs"/>
              </a:rPr>
              <a:t>函数和全局变量。</a:t>
            </a:r>
          </a:p>
          <a:p>
            <a:r>
              <a:rPr lang="en-US" altLang="zh-TW" sz="1200" b="1" kern="1200" dirty="0" smtClean="0">
                <a:solidFill>
                  <a:schemeClr val="tx1"/>
                </a:solidFill>
                <a:latin typeface="+mn-lt"/>
                <a:ea typeface="+mn-ea"/>
                <a:cs typeface="+mn-cs"/>
              </a:rPr>
              <a:t>5.1.2.2 c</a:t>
            </a:r>
            <a:r>
              <a:rPr lang="zh-TW" altLang="en-US" sz="1200" b="1" kern="1200" dirty="0" smtClean="0">
                <a:solidFill>
                  <a:schemeClr val="tx1"/>
                </a:solidFill>
                <a:latin typeface="+mn-lt"/>
                <a:ea typeface="+mn-ea"/>
                <a:cs typeface="+mn-cs"/>
              </a:rPr>
              <a:t>语法中</a:t>
            </a:r>
            <a:r>
              <a:rPr lang="en-US" altLang="zh-TW" sz="1200" b="1" kern="1200" dirty="0" smtClean="0">
                <a:solidFill>
                  <a:schemeClr val="tx1"/>
                </a:solidFill>
                <a:latin typeface="+mn-lt"/>
                <a:ea typeface="+mn-ea"/>
                <a:cs typeface="+mn-cs"/>
              </a:rPr>
              <a:t>static</a:t>
            </a:r>
            <a:r>
              <a:rPr lang="zh-TW" altLang="en-US" sz="1200" b="1" kern="1200" dirty="0" smtClean="0">
                <a:solidFill>
                  <a:schemeClr val="tx1"/>
                </a:solidFill>
                <a:latin typeface="+mn-lt"/>
                <a:ea typeface="+mn-ea"/>
                <a:cs typeface="+mn-cs"/>
              </a:rPr>
              <a:t>的使用</a:t>
            </a:r>
          </a:p>
          <a:p>
            <a:r>
              <a:rPr lang="en-US" altLang="zh-TW" sz="1200" b="1" kern="1200" dirty="0" smtClean="0">
                <a:solidFill>
                  <a:schemeClr val="tx1"/>
                </a:solidFill>
                <a:latin typeface="+mn-lt"/>
                <a:ea typeface="+mn-ea"/>
                <a:cs typeface="+mn-cs"/>
              </a:rPr>
              <a:t>5.1.3 </a:t>
            </a:r>
            <a:r>
              <a:rPr lang="zh-TW" altLang="en-US" sz="1200" b="1" kern="1200" dirty="0" smtClean="0">
                <a:solidFill>
                  <a:schemeClr val="tx1"/>
                </a:solidFill>
                <a:latin typeface="+mn-lt"/>
                <a:ea typeface="+mn-ea"/>
                <a:cs typeface="+mn-cs"/>
              </a:rPr>
              <a:t>局部变量（函数内）</a:t>
            </a:r>
          </a:p>
          <a:p>
            <a:r>
              <a:rPr lang="en-US" altLang="zh-TW" sz="1200" b="1" kern="1200" dirty="0" smtClean="0">
                <a:solidFill>
                  <a:schemeClr val="tx1"/>
                </a:solidFill>
                <a:latin typeface="+mn-lt"/>
                <a:ea typeface="+mn-ea"/>
                <a:cs typeface="+mn-cs"/>
              </a:rPr>
              <a:t>5.1.3.1 </a:t>
            </a:r>
            <a:r>
              <a:rPr lang="zh-TW" altLang="en-US" sz="1200" b="1" kern="1200" dirty="0" smtClean="0">
                <a:solidFill>
                  <a:schemeClr val="tx1"/>
                </a:solidFill>
                <a:latin typeface="+mn-lt"/>
                <a:ea typeface="+mn-ea"/>
                <a:cs typeface="+mn-cs"/>
              </a:rPr>
              <a:t>本地链接器符号不同于局部变量</a:t>
            </a:r>
          </a:p>
          <a:p>
            <a:r>
              <a:rPr lang="zh-TW" altLang="en-US" sz="1200" b="0" kern="1200" dirty="0" smtClean="0">
                <a:solidFill>
                  <a:schemeClr val="tx1"/>
                </a:solidFill>
                <a:latin typeface="+mn-lt"/>
                <a:ea typeface="+mn-ea"/>
                <a:cs typeface="+mn-cs"/>
              </a:rPr>
              <a:t>局部变量是在运行时在栈中被创建的，</a:t>
            </a:r>
          </a:p>
          <a:p>
            <a:r>
              <a:rPr lang="zh-TW" altLang="en-US" sz="1200" b="0" kern="1200" dirty="0" smtClean="0">
                <a:solidFill>
                  <a:schemeClr val="tx1"/>
                </a:solidFill>
                <a:latin typeface="+mn-lt"/>
                <a:ea typeface="+mn-ea"/>
                <a:cs typeface="+mn-cs"/>
              </a:rPr>
              <a:t>链接器根本就不关心这种变量</a:t>
            </a:r>
          </a:p>
          <a:p>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21</a:t>
            </a:fld>
            <a:endParaRPr kumimoji="1" lang="zh-CN" altLang="en-US"/>
          </a:p>
        </p:txBody>
      </p:sp>
    </p:spTree>
    <p:extLst>
      <p:ext uri="{BB962C8B-B14F-4D97-AF65-F5344CB8AC3E}">
        <p14:creationId xmlns:p14="http://schemas.microsoft.com/office/powerpoint/2010/main" val="22521107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TW" b="1" dirty="0" smtClean="0"/>
              <a:t>6.2 </a:t>
            </a:r>
            <a:r>
              <a:rPr lang="zh-TW" altLang="en-US" b="1" dirty="0" smtClean="0"/>
              <a:t>有多个定义的符号的解析</a:t>
            </a:r>
          </a:p>
          <a:p>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23</a:t>
            </a:fld>
            <a:endParaRPr kumimoji="1" lang="zh-CN" altLang="en-US"/>
          </a:p>
        </p:txBody>
      </p:sp>
    </p:spTree>
    <p:extLst>
      <p:ext uri="{BB962C8B-B14F-4D97-AF65-F5344CB8AC3E}">
        <p14:creationId xmlns:p14="http://schemas.microsoft.com/office/powerpoint/2010/main" val="27135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板书：</a:t>
            </a:r>
            <a:endParaRPr kumimoji="1" lang="en-US" altLang="zh-CN" dirty="0" smtClean="0"/>
          </a:p>
          <a:p>
            <a:r>
              <a:rPr kumimoji="1" lang="zh-CN" altLang="en-US" dirty="0" smtClean="0"/>
              <a:t>目标文件</a:t>
            </a:r>
            <a:endParaRPr kumimoji="1" lang="en-US" altLang="zh-CN" dirty="0" smtClean="0"/>
          </a:p>
          <a:p>
            <a:r>
              <a:rPr kumimoji="1" lang="en-US" altLang="zh-CN" dirty="0" smtClean="0"/>
              <a:t>	</a:t>
            </a:r>
            <a:r>
              <a:rPr kumimoji="1" lang="zh-CN" altLang="en-US" dirty="0" smtClean="0"/>
              <a:t>格式：</a:t>
            </a:r>
            <a:r>
              <a:rPr kumimoji="1" lang="en-US" altLang="zh-CN" dirty="0" smtClean="0"/>
              <a:t>PE</a:t>
            </a:r>
            <a:r>
              <a:rPr kumimoji="1" lang="en-US" altLang="zh-CN" baseline="0" dirty="0" smtClean="0"/>
              <a:t> ELF COFF</a:t>
            </a:r>
            <a:endParaRPr kumimoji="1" lang="en-US" altLang="zh-CN" dirty="0" smtClean="0"/>
          </a:p>
          <a:p>
            <a:r>
              <a:rPr kumimoji="1" lang="en-US" altLang="zh-CN" dirty="0" smtClean="0"/>
              <a:t>	</a:t>
            </a:r>
            <a:r>
              <a:rPr kumimoji="1" lang="zh-CN" altLang="en-US" dirty="0" smtClean="0"/>
              <a:t>分类：可重定位目标文件</a:t>
            </a:r>
            <a:r>
              <a:rPr kumimoji="1" lang="en-US" altLang="zh-CN" dirty="0" smtClean="0"/>
              <a:t> </a:t>
            </a:r>
            <a:r>
              <a:rPr kumimoji="1" lang="zh-CN" altLang="en-US" dirty="0" smtClean="0"/>
              <a:t>可执行文件</a:t>
            </a:r>
            <a:r>
              <a:rPr kumimoji="1" lang="en-US" altLang="zh-CN" dirty="0" smtClean="0"/>
              <a:t> </a:t>
            </a:r>
            <a:r>
              <a:rPr kumimoji="1" lang="zh-CN" altLang="en-US" dirty="0" smtClean="0"/>
              <a:t>库</a:t>
            </a:r>
            <a:r>
              <a:rPr kumimoji="1" lang="en-US" altLang="zh-CN" dirty="0" smtClean="0"/>
              <a:t> </a:t>
            </a:r>
            <a:r>
              <a:rPr kumimoji="1" lang="zh-CN" altLang="en-US" dirty="0" smtClean="0"/>
              <a:t>动态链接库</a:t>
            </a:r>
            <a:endParaRPr kumimoji="1" lang="en-US" altLang="zh-CN" dirty="0" smtClean="0"/>
          </a:p>
          <a:p>
            <a:r>
              <a:rPr kumimoji="1" lang="zh-CN" altLang="en-US" dirty="0" smtClean="0"/>
              <a:t>编译流程：</a:t>
            </a:r>
            <a:endParaRPr kumimoji="1" lang="en-US" altLang="zh-CN" dirty="0" smtClean="0"/>
          </a:p>
          <a:p>
            <a:r>
              <a:rPr kumimoji="1" lang="en-US" altLang="zh-CN" dirty="0" smtClean="0"/>
              <a:t>	</a:t>
            </a:r>
            <a:r>
              <a:rPr kumimoji="1" lang="zh-CN" altLang="en-US" dirty="0" smtClean="0"/>
              <a:t>源代码</a:t>
            </a:r>
            <a:r>
              <a:rPr kumimoji="1" lang="en-US" altLang="zh-CN" dirty="0" smtClean="0"/>
              <a:t>-》</a:t>
            </a:r>
            <a:r>
              <a:rPr kumimoji="1" lang="zh-CN" altLang="en-US" dirty="0" smtClean="0"/>
              <a:t>预处理</a:t>
            </a:r>
            <a:r>
              <a:rPr kumimoji="1" lang="en-US" altLang="zh-CN" dirty="0" smtClean="0"/>
              <a:t>&gt;</a:t>
            </a:r>
            <a:r>
              <a:rPr kumimoji="1" lang="zh-CN" altLang="en-US" dirty="0" smtClean="0"/>
              <a:t>全源码</a:t>
            </a:r>
            <a:r>
              <a:rPr kumimoji="1" lang="en-US" altLang="zh-CN" dirty="0" smtClean="0"/>
              <a:t> </a:t>
            </a:r>
            <a:r>
              <a:rPr kumimoji="1" lang="zh-CN" altLang="en-US" dirty="0" smtClean="0"/>
              <a:t>编译</a:t>
            </a:r>
            <a:r>
              <a:rPr kumimoji="1" lang="en-US" altLang="zh-CN" dirty="0" smtClean="0"/>
              <a:t>&gt;</a:t>
            </a:r>
            <a:r>
              <a:rPr kumimoji="1" lang="zh-CN" altLang="en-US" dirty="0" smtClean="0"/>
              <a:t>汇编语言文件</a:t>
            </a:r>
            <a:r>
              <a:rPr kumimoji="1" lang="en-US" altLang="zh-CN" dirty="0" smtClean="0"/>
              <a:t> </a:t>
            </a:r>
            <a:r>
              <a:rPr kumimoji="1" lang="zh-CN" altLang="en-US" dirty="0" smtClean="0"/>
              <a:t>汇编</a:t>
            </a:r>
            <a:r>
              <a:rPr kumimoji="1" lang="en-US" altLang="zh-CN" dirty="0" smtClean="0"/>
              <a:t>&gt;</a:t>
            </a:r>
            <a:r>
              <a:rPr kumimoji="1" lang="zh-CN" altLang="en-US" dirty="0" smtClean="0"/>
              <a:t>机器码</a:t>
            </a:r>
            <a:r>
              <a:rPr kumimoji="1" lang="en-US" altLang="zh-CN" dirty="0" smtClean="0"/>
              <a:t> </a:t>
            </a:r>
            <a:r>
              <a:rPr kumimoji="1" lang="zh-CN" altLang="en-US" dirty="0" smtClean="0"/>
              <a:t>链接</a:t>
            </a:r>
            <a:r>
              <a:rPr kumimoji="1" lang="en-US" altLang="zh-CN" dirty="0" smtClean="0"/>
              <a:t> </a:t>
            </a:r>
            <a:r>
              <a:rPr kumimoji="1" lang="zh-CN" altLang="en-US" dirty="0" smtClean="0"/>
              <a:t>（符号解析，重定位）</a:t>
            </a:r>
            <a:r>
              <a:rPr kumimoji="1" lang="en-US" altLang="zh-CN" dirty="0" smtClean="0"/>
              <a:t>-》</a:t>
            </a:r>
            <a:r>
              <a:rPr kumimoji="1" lang="zh-CN" altLang="en-US" dirty="0" smtClean="0"/>
              <a:t>可执行文件</a:t>
            </a:r>
            <a:endParaRPr kumimoji="1" lang="en-US" altLang="zh-CN" dirty="0" smtClean="0"/>
          </a:p>
          <a:p>
            <a:r>
              <a:rPr kumimoji="1" lang="zh-CN" altLang="en-US" dirty="0" smtClean="0"/>
              <a:t>静态链接库：</a:t>
            </a:r>
            <a:endParaRPr kumimoji="1" lang="en-US" altLang="zh-CN" dirty="0" smtClean="0"/>
          </a:p>
          <a:p>
            <a:r>
              <a:rPr kumimoji="1" lang="zh-CN" altLang="en-US" dirty="0" smtClean="0"/>
              <a:t>链接分为两步：</a:t>
            </a:r>
            <a:endParaRPr kumimoji="1" lang="en-US" altLang="zh-CN" dirty="0" smtClean="0"/>
          </a:p>
          <a:p>
            <a:r>
              <a:rPr kumimoji="1" lang="en-US" altLang="zh-CN" dirty="0" smtClean="0"/>
              <a:t>	</a:t>
            </a:r>
            <a:r>
              <a:rPr kumimoji="1" lang="zh-CN" altLang="en-US" dirty="0" smtClean="0"/>
              <a:t>符号解析：符号</a:t>
            </a:r>
            <a:r>
              <a:rPr kumimoji="1" lang="en-US" altLang="zh-CN" dirty="0" smtClean="0"/>
              <a:t> </a:t>
            </a:r>
            <a:r>
              <a:rPr kumimoji="1" lang="zh-CN" altLang="en-US" dirty="0" smtClean="0"/>
              <a:t>符号表</a:t>
            </a:r>
            <a:r>
              <a:rPr kumimoji="1" lang="en-US" altLang="zh-CN" dirty="0" smtClean="0"/>
              <a:t> </a:t>
            </a:r>
            <a:r>
              <a:rPr kumimoji="1" lang="zh-CN" altLang="en-US" dirty="0" smtClean="0"/>
              <a:t>原理</a:t>
            </a:r>
            <a:endParaRPr kumimoji="1" lang="en-US" altLang="zh-CN" dirty="0" smtClean="0"/>
          </a:p>
          <a:p>
            <a:r>
              <a:rPr kumimoji="1" lang="en-US" altLang="zh-CN" dirty="0" smtClean="0"/>
              <a:t>	</a:t>
            </a:r>
            <a:r>
              <a:rPr kumimoji="1" lang="zh-CN" altLang="en-US" dirty="0" smtClean="0"/>
              <a:t>重定位：重定位表</a:t>
            </a:r>
            <a:r>
              <a:rPr kumimoji="1" lang="en-US" altLang="zh-CN" dirty="0" smtClean="0"/>
              <a:t> </a:t>
            </a:r>
            <a:r>
              <a:rPr kumimoji="1" lang="zh-CN" altLang="en-US" dirty="0" smtClean="0"/>
              <a:t>原理</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2</a:t>
            </a:fld>
            <a:endParaRPr kumimoji="1" lang="zh-CN" altLang="en-US"/>
          </a:p>
        </p:txBody>
      </p:sp>
    </p:spTree>
    <p:extLst>
      <p:ext uri="{BB962C8B-B14F-4D97-AF65-F5344CB8AC3E}">
        <p14:creationId xmlns:p14="http://schemas.microsoft.com/office/powerpoint/2010/main" val="859488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演示</a:t>
            </a:r>
            <a:r>
              <a:rPr lang="en-US" altLang="zh-CN" dirty="0" err="1" smtClean="0"/>
              <a:t>objdump</a:t>
            </a:r>
            <a:r>
              <a:rPr lang="en-US" altLang="zh-CN" dirty="0" smtClean="0"/>
              <a:t> –d </a:t>
            </a:r>
            <a:r>
              <a:rPr lang="en-US" altLang="zh-CN" dirty="0" err="1" smtClean="0"/>
              <a:t>main.o</a:t>
            </a:r>
            <a:r>
              <a:rPr lang="en-US" altLang="zh-CN" dirty="0" smtClean="0"/>
              <a:t>  </a:t>
            </a:r>
            <a:r>
              <a:rPr lang="zh-CN" altLang="en-US" dirty="0" smtClean="0"/>
              <a:t>从</a:t>
            </a:r>
            <a:r>
              <a:rPr lang="en-US" altLang="zh-CN" dirty="0" smtClean="0"/>
              <a:t>0</a:t>
            </a:r>
            <a:r>
              <a:rPr lang="zh-CN" altLang="en-US" dirty="0" smtClean="0"/>
              <a:t>开始的地址编排 </a:t>
            </a:r>
            <a:endParaRPr lang="zh-CN" altLang="en-US" dirty="0"/>
          </a:p>
        </p:txBody>
      </p:sp>
      <p:sp>
        <p:nvSpPr>
          <p:cNvPr id="4" name="灯片编号占位符 3"/>
          <p:cNvSpPr>
            <a:spLocks noGrp="1"/>
          </p:cNvSpPr>
          <p:nvPr>
            <p:ph type="sldNum" sz="quarter" idx="10"/>
          </p:nvPr>
        </p:nvSpPr>
        <p:spPr/>
        <p:txBody>
          <a:bodyPr/>
          <a:lstStyle/>
          <a:p>
            <a:fld id="{EAE66CE1-1C31-6445-BBD9-E9271B776826}" type="slidenum">
              <a:rPr kumimoji="1" lang="zh-CN" altLang="en-US" smtClean="0"/>
              <a:t>27</a:t>
            </a:fld>
            <a:endParaRPr kumimoji="1" lang="zh-CN" altLang="en-US"/>
          </a:p>
        </p:txBody>
      </p:sp>
    </p:spTree>
    <p:extLst>
      <p:ext uri="{BB962C8B-B14F-4D97-AF65-F5344CB8AC3E}">
        <p14:creationId xmlns:p14="http://schemas.microsoft.com/office/powerpoint/2010/main" val="3654887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28</a:t>
            </a:fld>
            <a:endParaRPr kumimoji="1" lang="zh-CN" altLang="en-US"/>
          </a:p>
        </p:txBody>
      </p:sp>
    </p:spTree>
    <p:extLst>
      <p:ext uri="{BB962C8B-B14F-4D97-AF65-F5344CB8AC3E}">
        <p14:creationId xmlns:p14="http://schemas.microsoft.com/office/powerpoint/2010/main" val="4254847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演示</a:t>
            </a:r>
            <a:endParaRPr kumimoji="1" lang="en-US" altLang="zh-CN" dirty="0" smtClean="0"/>
          </a:p>
          <a:p>
            <a:r>
              <a:rPr kumimoji="1" lang="en-US" altLang="zh-CN" dirty="0" smtClean="0"/>
              <a:t>   </a:t>
            </a:r>
            <a:r>
              <a:rPr kumimoji="1" lang="en-US" altLang="zh-CN" dirty="0" err="1" smtClean="0"/>
              <a:t>Objdump</a:t>
            </a:r>
            <a:r>
              <a:rPr kumimoji="1" lang="en-US" altLang="zh-CN" dirty="0" smtClean="0"/>
              <a:t> –r </a:t>
            </a:r>
            <a:r>
              <a:rPr kumimoji="1" lang="en-US" altLang="zh-CN" dirty="0" err="1" smtClean="0"/>
              <a:t>main,o</a:t>
            </a:r>
            <a:r>
              <a:rPr kumimoji="1" lang="en-US" altLang="zh-CN" baseline="0" dirty="0" smtClean="0"/>
              <a:t> </a:t>
            </a:r>
            <a:r>
              <a:rPr kumimoji="1" lang="zh-CN" altLang="en-US" baseline="0" dirty="0" smtClean="0"/>
              <a:t>可查看重定位表如</a:t>
            </a:r>
            <a:r>
              <a:rPr kumimoji="1" lang="en-US" altLang="zh-CN" baseline="0" dirty="0" smtClean="0"/>
              <a:t>PPT</a:t>
            </a:r>
            <a:r>
              <a:rPr kumimoji="1" lang="zh-CN" altLang="en-US" baseline="0" dirty="0" smtClean="0"/>
              <a:t>中图所示</a:t>
            </a:r>
            <a:endParaRPr kumimoji="1" lang="en-US" altLang="zh-CN" baseline="0" dirty="0" smtClean="0"/>
          </a:p>
          <a:p>
            <a:r>
              <a:rPr kumimoji="1" lang="en-US" altLang="zh-CN" baseline="0" dirty="0" smtClean="0"/>
              <a:t>   </a:t>
            </a:r>
            <a:r>
              <a:rPr kumimoji="1" lang="en-US" altLang="zh-CN" baseline="0" dirty="0" err="1" smtClean="0"/>
              <a:t>objdump</a:t>
            </a:r>
            <a:r>
              <a:rPr kumimoji="1" lang="en-US" altLang="zh-CN" baseline="0" dirty="0" smtClean="0"/>
              <a:t> –d </a:t>
            </a:r>
            <a:r>
              <a:rPr kumimoji="1" lang="en-US" altLang="zh-CN" baseline="0" dirty="0" err="1" smtClean="0"/>
              <a:t>main.o</a:t>
            </a:r>
            <a:r>
              <a:rPr kumimoji="1" lang="en-US" altLang="zh-CN" baseline="0" dirty="0" smtClean="0"/>
              <a:t> </a:t>
            </a:r>
            <a:r>
              <a:rPr kumimoji="1" lang="zh-CN" altLang="en-US" baseline="0" dirty="0" smtClean="0"/>
              <a:t>可以查看汇编源代码，结合重定位表进行解释</a:t>
            </a:r>
            <a:endParaRPr kumimoji="1" lang="en-US" altLang="zh-CN" baseline="0" dirty="0" smtClean="0"/>
          </a:p>
          <a:p>
            <a:r>
              <a:rPr kumimoji="1" lang="en-US" altLang="zh-CN" baseline="0" dirty="0" smtClean="0"/>
              <a:t>	</a:t>
            </a:r>
            <a:r>
              <a:rPr kumimoji="1" lang="zh-CN" altLang="en-US" baseline="0" dirty="0" smtClean="0"/>
              <a:t>如：表中第一行说明下面代码中“</a:t>
            </a:r>
            <a:r>
              <a:rPr kumimoji="1" lang="en-US" altLang="zh-CN" baseline="0" dirty="0" smtClean="0"/>
              <a:t>04 00 00 00</a:t>
            </a:r>
            <a:r>
              <a:rPr kumimoji="1" lang="zh-CN" altLang="en-US" baseline="0" dirty="0" smtClean="0"/>
              <a:t>”将来需要修改为</a:t>
            </a:r>
            <a:r>
              <a:rPr kumimoji="1" lang="en-US" altLang="zh-CN" baseline="0" dirty="0" err="1" smtClean="0"/>
              <a:t>buf</a:t>
            </a:r>
            <a:r>
              <a:rPr kumimoji="1" lang="en-US" altLang="zh-CN" baseline="0" dirty="0" smtClean="0"/>
              <a:t>[1[</a:t>
            </a:r>
            <a:r>
              <a:rPr kumimoji="1" lang="zh-CN" altLang="en-US" baseline="0" dirty="0" smtClean="0"/>
              <a:t>的真实地址</a:t>
            </a:r>
            <a:endParaRPr kumimoji="1" lang="en-US" altLang="zh-CN" baseline="0" dirty="0" smtClean="0"/>
          </a:p>
          <a:p>
            <a:r>
              <a:rPr kumimoji="1" lang="en-US" altLang="zh-CN" baseline="0" dirty="0" smtClean="0"/>
              <a:t>		Disassembly of section .text:</a:t>
            </a:r>
          </a:p>
          <a:p>
            <a:endParaRPr kumimoji="1" lang="en-US" altLang="zh-CN" baseline="0" dirty="0" smtClean="0"/>
          </a:p>
          <a:p>
            <a:r>
              <a:rPr kumimoji="1" lang="en-US" altLang="zh-CN" baseline="0" dirty="0" smtClean="0"/>
              <a:t>		00000000 &lt;swap2&gt;:</a:t>
            </a:r>
          </a:p>
          <a:p>
            <a:r>
              <a:rPr kumimoji="1" lang="en-US" altLang="zh-CN" baseline="0" dirty="0" smtClean="0"/>
              <a:t>		  0:   55                      push   %</a:t>
            </a:r>
            <a:r>
              <a:rPr kumimoji="1" lang="en-US" altLang="zh-CN" baseline="0" dirty="0" err="1" smtClean="0"/>
              <a:t>ebp</a:t>
            </a:r>
            <a:endParaRPr kumimoji="1" lang="en-US" altLang="zh-CN" baseline="0" dirty="0" smtClean="0"/>
          </a:p>
          <a:p>
            <a:r>
              <a:rPr kumimoji="1" lang="en-US" altLang="zh-CN" baseline="0" dirty="0" smtClean="0"/>
              <a:t>  		 1:   89 e5                   </a:t>
            </a:r>
            <a:r>
              <a:rPr kumimoji="1" lang="en-US" altLang="zh-CN" baseline="0" dirty="0" err="1" smtClean="0"/>
              <a:t>mov</a:t>
            </a:r>
            <a:r>
              <a:rPr kumimoji="1" lang="en-US" altLang="zh-CN" baseline="0" dirty="0" smtClean="0"/>
              <a:t>    %</a:t>
            </a:r>
            <a:r>
              <a:rPr kumimoji="1" lang="en-US" altLang="zh-CN" baseline="0" dirty="0" err="1" smtClean="0"/>
              <a:t>esp</a:t>
            </a:r>
            <a:r>
              <a:rPr kumimoji="1" lang="en-US" altLang="zh-CN" baseline="0" dirty="0" smtClean="0"/>
              <a:t>,%</a:t>
            </a:r>
            <a:r>
              <a:rPr kumimoji="1" lang="en-US" altLang="zh-CN" baseline="0" dirty="0" err="1" smtClean="0"/>
              <a:t>ebp</a:t>
            </a:r>
            <a:endParaRPr kumimoji="1" lang="en-US" altLang="zh-CN" baseline="0" dirty="0" smtClean="0"/>
          </a:p>
          <a:p>
            <a:r>
              <a:rPr kumimoji="1" lang="en-US" altLang="zh-CN" baseline="0" dirty="0" smtClean="0"/>
              <a:t>  		 3:   83 </a:t>
            </a:r>
            <a:r>
              <a:rPr kumimoji="1" lang="en-US" altLang="zh-CN" baseline="0" dirty="0" err="1" smtClean="0"/>
              <a:t>ec</a:t>
            </a:r>
            <a:r>
              <a:rPr kumimoji="1" lang="en-US" altLang="zh-CN" baseline="0" dirty="0" smtClean="0"/>
              <a:t> 10                sub    $0x10,%esp</a:t>
            </a:r>
          </a:p>
          <a:p>
            <a:r>
              <a:rPr kumimoji="1" lang="en-US" altLang="zh-CN" baseline="0" dirty="0" smtClean="0"/>
              <a:t>   		 6:   a1 04 00 00 00          </a:t>
            </a:r>
            <a:r>
              <a:rPr kumimoji="1" lang="en-US" altLang="zh-CN" baseline="0" dirty="0" err="1" smtClean="0"/>
              <a:t>mov</a:t>
            </a:r>
            <a:r>
              <a:rPr kumimoji="1" lang="en-US" altLang="zh-CN" baseline="0" dirty="0" smtClean="0"/>
              <a:t>    0x4,%eax          //</a:t>
            </a:r>
            <a:r>
              <a:rPr kumimoji="1" lang="en-US" altLang="zh-CN" baseline="0" dirty="0" err="1" smtClean="0"/>
              <a:t>buf</a:t>
            </a:r>
            <a:r>
              <a:rPr kumimoji="1" lang="en-US" altLang="zh-CN" baseline="0" dirty="0" smtClean="0"/>
              <a:t>[1]</a:t>
            </a:r>
          </a:p>
          <a:p>
            <a:endParaRPr kumimoji="1" lang="en-US" altLang="zh-CN" baseline="0" dirty="0" smtClean="0"/>
          </a:p>
          <a:p>
            <a:r>
              <a:rPr lang="zh-TW" altLang="en-US" dirty="0" smtClean="0"/>
              <a:t>这步是修改源代码；到些为止，其他过程都没改过源代码。汇编器无法知晓它碰到的变量或函数最终或放在存储器的什么位置所在对所有它碰到的这些未知引用，它都写到一个表里：</a:t>
            </a:r>
            <a:r>
              <a:rPr lang="en-US" altLang="zh-TW" dirty="0" smtClean="0"/>
              <a:t>relocation entry</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29</a:t>
            </a:fld>
            <a:endParaRPr kumimoji="1" lang="zh-CN" altLang="en-US"/>
          </a:p>
        </p:txBody>
      </p:sp>
    </p:spTree>
    <p:extLst>
      <p:ext uri="{BB962C8B-B14F-4D97-AF65-F5344CB8AC3E}">
        <p14:creationId xmlns:p14="http://schemas.microsoft.com/office/powerpoint/2010/main" val="396224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smtClean="0"/>
              <a:t>1.main.o</a:t>
            </a:r>
            <a:r>
              <a:rPr kumimoji="1" lang="zh-CN" altLang="en-US" dirty="0" smtClean="0"/>
              <a:t>中反汇编的代码显示需要重定位的引用</a:t>
            </a:r>
            <a:endParaRPr kumimoji="1" lang="en-US" altLang="zh-CN" dirty="0" smtClean="0"/>
          </a:p>
          <a:p>
            <a:r>
              <a:rPr kumimoji="1" lang="en-US" altLang="zh-CN" dirty="0" smtClean="0"/>
              <a:t>2.</a:t>
            </a:r>
            <a:r>
              <a:rPr kumimoji="1" lang="zh-CN" altLang="en-US" dirty="0" smtClean="0"/>
              <a:t>重定位表中每一项记录了代码段哪引用了符号</a:t>
            </a:r>
            <a:endParaRPr kumimoji="1" lang="en-US" altLang="zh-CN" dirty="0" smtClean="0"/>
          </a:p>
          <a:p>
            <a:r>
              <a:rPr kumimoji="1" lang="en-US" altLang="zh-CN" dirty="0" smtClean="0"/>
              <a:t>3.</a:t>
            </a:r>
            <a:r>
              <a:rPr kumimoji="1" lang="zh-CN" altLang="en-US" dirty="0" smtClean="0"/>
              <a:t>例</a:t>
            </a:r>
            <a:r>
              <a:rPr kumimoji="1" lang="en-US" altLang="zh-CN" dirty="0" smtClean="0"/>
              <a:t>07</a:t>
            </a:r>
            <a:r>
              <a:rPr kumimoji="1" lang="zh-CN" altLang="en-US" dirty="0" smtClean="0"/>
              <a:t>的位置，引用了</a:t>
            </a:r>
            <a:r>
              <a:rPr kumimoji="1" lang="en-US" altLang="zh-CN" dirty="0" smtClean="0"/>
              <a:t>BUF[1]</a:t>
            </a:r>
            <a:r>
              <a:rPr kumimoji="1" lang="zh-CN" altLang="en-US" dirty="0" smtClean="0"/>
              <a:t>，将来需要修改</a:t>
            </a:r>
            <a:endParaRPr kumimoji="1" lang="en-US" altLang="zh-CN" dirty="0" smtClean="0"/>
          </a:p>
          <a:p>
            <a:endParaRPr kumimoji="1" lang="en-US" altLang="zh-CN" dirty="0" smtClean="0"/>
          </a:p>
          <a:p>
            <a:r>
              <a:rPr kumimoji="1" lang="en-US" altLang="en-US" dirty="0" smtClean="0"/>
              <a:t>只要不是在堆栈创建的变量都有重定位的问题</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30</a:t>
            </a:fld>
            <a:endParaRPr kumimoji="1" lang="zh-CN" altLang="en-US"/>
          </a:p>
        </p:txBody>
      </p:sp>
    </p:spTree>
    <p:extLst>
      <p:ext uri="{BB962C8B-B14F-4D97-AF65-F5344CB8AC3E}">
        <p14:creationId xmlns:p14="http://schemas.microsoft.com/office/powerpoint/2010/main" val="2477170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en-US" dirty="0" smtClean="0"/>
              <a:t>重定位前后的源代码内容的不同，注意</a:t>
            </a:r>
            <a:r>
              <a:rPr kumimoji="1" lang="zh-CN" altLang="en-US" dirty="0" smtClean="0"/>
              <a:t>偏移</a:t>
            </a:r>
            <a:r>
              <a:rPr kumimoji="1" lang="en-US" altLang="zh-CN" dirty="0" smtClean="0"/>
              <a:t>07</a:t>
            </a:r>
            <a:r>
              <a:rPr kumimoji="1" lang="zh-CN" altLang="en-US" dirty="0" smtClean="0"/>
              <a:t>这个位置</a:t>
            </a:r>
            <a:endParaRPr kumimoji="1" lang="en-US" altLang="zh-CN" dirty="0" smtClean="0"/>
          </a:p>
          <a:p>
            <a:r>
              <a:rPr kumimoji="1" lang="en-US" altLang="zh-CN" dirty="0" err="1" smtClean="0"/>
              <a:t>Objdump</a:t>
            </a:r>
            <a:r>
              <a:rPr kumimoji="1" lang="en-US" altLang="zh-CN" dirty="0" smtClean="0"/>
              <a:t> –d </a:t>
            </a:r>
            <a:r>
              <a:rPr kumimoji="1" lang="en-US" altLang="zh-CN" dirty="0" err="1" smtClean="0"/>
              <a:t>main.o</a:t>
            </a:r>
            <a:endParaRPr kumimoji="1" lang="en-US" altLang="zh-CN" dirty="0" smtClean="0"/>
          </a:p>
          <a:p>
            <a:r>
              <a:rPr kumimoji="1" lang="en-US" altLang="zh-CN" dirty="0" err="1" smtClean="0"/>
              <a:t>Objdump</a:t>
            </a:r>
            <a:r>
              <a:rPr kumimoji="1" lang="en-US" altLang="zh-CN" dirty="0" smtClean="0"/>
              <a:t> –d main</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31</a:t>
            </a:fld>
            <a:endParaRPr kumimoji="1" lang="zh-CN" altLang="en-US"/>
          </a:p>
        </p:txBody>
      </p:sp>
    </p:spTree>
    <p:extLst>
      <p:ext uri="{BB962C8B-B14F-4D97-AF65-F5344CB8AC3E}">
        <p14:creationId xmlns:p14="http://schemas.microsoft.com/office/powerpoint/2010/main" val="17405820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dirty="0" smtClean="0"/>
              <a:t>实际环境中，程序员都不用直接面对很多　可重定位目标文件；</a:t>
            </a:r>
          </a:p>
          <a:p>
            <a:r>
              <a:rPr lang="zh-TW" altLang="en-US" dirty="0" smtClean="0"/>
              <a:t>更多的时候是与静态函数库进行链接</a:t>
            </a:r>
          </a:p>
          <a:p>
            <a:endParaRPr kumimoji="1" lang="en-US" altLang="zh-CN" dirty="0" smtClean="0"/>
          </a:p>
          <a:p>
            <a:r>
              <a:rPr lang="zh-TW" altLang="en-US" dirty="0" smtClean="0"/>
              <a:t>现在我们可以想像一下，如果不使用静态库，编译器有什么方法可以提供这些功能</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36</a:t>
            </a:fld>
            <a:endParaRPr kumimoji="1" lang="zh-CN" altLang="en-US"/>
          </a:p>
        </p:txBody>
      </p:sp>
    </p:spTree>
    <p:extLst>
      <p:ext uri="{BB962C8B-B14F-4D97-AF65-F5344CB8AC3E}">
        <p14:creationId xmlns:p14="http://schemas.microsoft.com/office/powerpoint/2010/main" val="1828283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b="1" dirty="0" smtClean="0"/>
              <a:t>6.3.2.2.2.2 </a:t>
            </a:r>
            <a:r>
              <a:rPr lang="zh-TW" altLang="en-US" b="1" dirty="0" smtClean="0"/>
              <a:t>空间浪费</a:t>
            </a:r>
          </a:p>
          <a:p>
            <a:endParaRPr lang="zh-CN" altLang="en-US" dirty="0" smtClean="0"/>
          </a:p>
          <a:p>
            <a:r>
              <a:rPr lang="cs-CZ" altLang="zh-CN" dirty="0" err="1" smtClean="0"/>
              <a:t>Libc.a</a:t>
            </a:r>
            <a:r>
              <a:rPr lang="zh-CN" altLang="cs-CZ" dirty="0" smtClean="0"/>
              <a:t>一般８</a:t>
            </a:r>
            <a:r>
              <a:rPr lang="cs-CZ" altLang="zh-CN" dirty="0" smtClean="0"/>
              <a:t>M</a:t>
            </a:r>
          </a:p>
          <a:p>
            <a:r>
              <a:rPr lang="en-US" altLang="zh-CN" dirty="0" err="1" smtClean="0"/>
              <a:t>libm.a</a:t>
            </a:r>
            <a:r>
              <a:rPr lang="zh-CN" altLang="en-US" dirty="0" smtClean="0"/>
              <a:t>一般１</a:t>
            </a:r>
            <a:r>
              <a:rPr lang="en-US" altLang="zh-CN" dirty="0" smtClean="0"/>
              <a:t>M</a:t>
            </a:r>
          </a:p>
          <a:p>
            <a:r>
              <a:rPr lang="zh-TW" altLang="en-US" dirty="0" smtClean="0"/>
              <a:t>每个可执行文件都得带这两个库的复本。</a:t>
            </a:r>
            <a:endParaRPr kumimoji="1" lang="zh-CN" altLang="en-US" dirty="0" smtClean="0"/>
          </a:p>
          <a:p>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38</a:t>
            </a:fld>
            <a:endParaRPr kumimoji="1" lang="zh-CN" altLang="en-US"/>
          </a:p>
        </p:txBody>
      </p:sp>
    </p:spTree>
    <p:extLst>
      <p:ext uri="{BB962C8B-B14F-4D97-AF65-F5344CB8AC3E}">
        <p14:creationId xmlns:p14="http://schemas.microsoft.com/office/powerpoint/2010/main" val="1738053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函数首地址</a:t>
            </a:r>
            <a:endParaRPr kumimoji="1" lang="en-US" altLang="zh-CN" dirty="0" smtClean="0"/>
          </a:p>
          <a:p>
            <a:r>
              <a:rPr kumimoji="1" lang="en-US" altLang="zh-CN" dirty="0" smtClean="0"/>
              <a:t>Swap:8048414</a:t>
            </a:r>
          </a:p>
          <a:p>
            <a:r>
              <a:rPr kumimoji="1" lang="en-US" altLang="zh-CN" dirty="0" smtClean="0"/>
              <a:t>Swap2:80483b4</a:t>
            </a:r>
          </a:p>
          <a:p>
            <a:r>
              <a:rPr kumimoji="1" lang="en-US" altLang="zh-CN" dirty="0" smtClean="0"/>
              <a:t>Swap3:80483e2</a:t>
            </a:r>
          </a:p>
          <a:p>
            <a:endParaRPr kumimoji="1" lang="en-US" altLang="zh-CN" dirty="0" smtClean="0"/>
          </a:p>
          <a:p>
            <a:r>
              <a:rPr kumimoji="1" lang="en-US" altLang="zh-CN" dirty="0" smtClean="0"/>
              <a:t>E8 </a:t>
            </a:r>
            <a:r>
              <a:rPr kumimoji="1" lang="zh-CN" altLang="en-US" dirty="0" smtClean="0"/>
              <a:t>（</a:t>
            </a:r>
            <a:r>
              <a:rPr kumimoji="1" lang="en-US" altLang="zh-CN" dirty="0" smtClean="0"/>
              <a:t>call)</a:t>
            </a:r>
            <a:r>
              <a:rPr kumimoji="1" lang="zh-CN" altLang="en-US" dirty="0" smtClean="0"/>
              <a:t>后面跟的值就是</a:t>
            </a:r>
            <a:r>
              <a:rPr kumimoji="1" lang="en-US" altLang="zh-CN" dirty="0" smtClean="0"/>
              <a:t>IP</a:t>
            </a:r>
            <a:r>
              <a:rPr kumimoji="1" lang="zh-CN" altLang="en-US" dirty="0" smtClean="0"/>
              <a:t>要加上的值，</a:t>
            </a:r>
            <a:r>
              <a:rPr kumimoji="1" lang="en-US" altLang="zh-CN" dirty="0" smtClean="0"/>
              <a:t>IP</a:t>
            </a:r>
            <a:r>
              <a:rPr kumimoji="1" lang="zh-CN" altLang="en-US" smtClean="0"/>
              <a:t>中当然是下一条指令的地址</a:t>
            </a:r>
            <a:endParaRPr kumimoji="1" lang="en-US" altLang="zh-CN" dirty="0" smtClean="0"/>
          </a:p>
          <a:p>
            <a:r>
              <a:rPr kumimoji="1" lang="zh-CN" altLang="en-US" dirty="0" smtClean="0"/>
              <a:t>第一条</a:t>
            </a:r>
            <a:r>
              <a:rPr kumimoji="1" lang="en-US" altLang="zh-CN" dirty="0" smtClean="0"/>
              <a:t>Call</a:t>
            </a:r>
            <a:r>
              <a:rPr kumimoji="1" lang="zh-CN" altLang="en-US" dirty="0" smtClean="0"/>
              <a:t>指令（</a:t>
            </a:r>
            <a:r>
              <a:rPr kumimoji="1" lang="en-US" altLang="zh-CN" dirty="0" smtClean="0"/>
              <a:t>8048401</a:t>
            </a:r>
            <a:r>
              <a:rPr kumimoji="1" lang="zh-CN" altLang="en-US" dirty="0" smtClean="0"/>
              <a:t>处）</a:t>
            </a:r>
            <a:r>
              <a:rPr kumimoji="1" lang="en-US" altLang="zh-CN" dirty="0" smtClean="0"/>
              <a:t>,offset=8048414-8048406=E</a:t>
            </a:r>
          </a:p>
          <a:p>
            <a:r>
              <a:rPr kumimoji="1" lang="zh-CN" altLang="en-US" dirty="0" smtClean="0"/>
              <a:t>第二条</a:t>
            </a:r>
            <a:r>
              <a:rPr kumimoji="1" lang="en-US" altLang="zh-CN" dirty="0" smtClean="0"/>
              <a:t>Call</a:t>
            </a:r>
            <a:r>
              <a:rPr kumimoji="1" lang="zh-CN" altLang="en-US" dirty="0" smtClean="0"/>
              <a:t>指令</a:t>
            </a:r>
            <a:r>
              <a:rPr kumimoji="1" lang="en-US" altLang="zh-CN" dirty="0" smtClean="0"/>
              <a:t>  (8048406</a:t>
            </a:r>
            <a:r>
              <a:rPr kumimoji="1" lang="en-US" altLang="en-US" dirty="0" smtClean="0"/>
              <a:t>处）,offset=80483b4-804840b=-57, 取补码就是FFFFFFA9</a:t>
            </a:r>
          </a:p>
          <a:p>
            <a:r>
              <a:rPr kumimoji="1" lang="en-US" altLang="en-US" dirty="0" smtClean="0"/>
              <a:t>如果让第二条Call调用swap3</a:t>
            </a:r>
            <a:r>
              <a:rPr kumimoji="1" lang="en-US" altLang="en-US" baseline="0" dirty="0" smtClean="0"/>
              <a:t>   ,offset=80483e2-804840b=-29=0xFFFFFFD7</a:t>
            </a:r>
          </a:p>
          <a:p>
            <a:endParaRPr kumimoji="1" lang="en-US" altLang="zh-CN" baseline="0" dirty="0" smtClean="0"/>
          </a:p>
          <a:p>
            <a:r>
              <a:rPr kumimoji="1" lang="en-US" altLang="zh-CN" baseline="0" dirty="0" smtClean="0"/>
              <a:t>Vi main                    // (</a:t>
            </a:r>
            <a:r>
              <a:rPr kumimoji="1" lang="zh-CN" altLang="en-US" baseline="0" dirty="0" smtClean="0"/>
              <a:t>程序名）</a:t>
            </a:r>
            <a:endParaRPr kumimoji="1" lang="en-US" altLang="zh-CN" baseline="0" dirty="0" smtClean="0"/>
          </a:p>
          <a:p>
            <a:r>
              <a:rPr kumimoji="1" lang="en-US" altLang="zh-CN" baseline="0" dirty="0" smtClean="0"/>
              <a:t>:%</a:t>
            </a:r>
            <a:r>
              <a:rPr kumimoji="1" lang="en-US" altLang="en-US" baseline="0" dirty="0" smtClean="0"/>
              <a:t>！</a:t>
            </a:r>
            <a:r>
              <a:rPr kumimoji="1" lang="en-US" altLang="en-US" baseline="0" dirty="0" err="1" smtClean="0"/>
              <a:t>xxd</a:t>
            </a:r>
            <a:r>
              <a:rPr kumimoji="1" lang="en-US" altLang="en-US" baseline="0" dirty="0" smtClean="0"/>
              <a:t>                   //转换为文本显示 16</a:t>
            </a:r>
            <a:r>
              <a:rPr kumimoji="1" lang="zh-CN" altLang="en-US" baseline="0" dirty="0" smtClean="0"/>
              <a:t>进制</a:t>
            </a:r>
            <a:endParaRPr kumimoji="1" lang="en-US" altLang="en-US" baseline="0" dirty="0" smtClean="0"/>
          </a:p>
          <a:p>
            <a:r>
              <a:rPr kumimoji="1" lang="en-US" altLang="zh-CN" baseline="0" dirty="0" smtClean="0"/>
              <a:t>/a9                          //</a:t>
            </a:r>
            <a:r>
              <a:rPr kumimoji="1" lang="zh-CN" altLang="en-US" baseline="0" dirty="0" smtClean="0"/>
              <a:t>查找</a:t>
            </a:r>
            <a:r>
              <a:rPr kumimoji="1" lang="en-US" altLang="zh-CN" baseline="0" dirty="0" smtClean="0"/>
              <a:t>a9</a:t>
            </a:r>
          </a:p>
          <a:p>
            <a:r>
              <a:rPr kumimoji="1" lang="zh-CN" altLang="en-US" baseline="0" dirty="0" smtClean="0"/>
              <a:t>将</a:t>
            </a:r>
            <a:r>
              <a:rPr kumimoji="1" lang="en-US" altLang="zh-CN" baseline="0" dirty="0" smtClean="0"/>
              <a:t>a9</a:t>
            </a:r>
            <a:r>
              <a:rPr kumimoji="1" lang="zh-CN" altLang="en-US" baseline="0" dirty="0" smtClean="0"/>
              <a:t>替换为</a:t>
            </a:r>
            <a:r>
              <a:rPr kumimoji="1" lang="en-US" altLang="zh-CN" baseline="0" dirty="0" smtClean="0"/>
              <a:t>d7        </a:t>
            </a:r>
          </a:p>
          <a:p>
            <a:r>
              <a:rPr kumimoji="1" lang="en-US" altLang="zh-CN" baseline="0" dirty="0" smtClean="0"/>
              <a:t>:%!</a:t>
            </a:r>
            <a:r>
              <a:rPr kumimoji="1" lang="en-US" altLang="zh-CN" baseline="0" dirty="0" err="1" smtClean="0"/>
              <a:t>xxd</a:t>
            </a:r>
            <a:r>
              <a:rPr kumimoji="1" lang="en-US" altLang="zh-CN" baseline="0" dirty="0" smtClean="0"/>
              <a:t> –r                 //</a:t>
            </a:r>
            <a:r>
              <a:rPr kumimoji="1" lang="zh-CN" altLang="en-US" baseline="0" dirty="0" smtClean="0"/>
              <a:t>将文本转回</a:t>
            </a:r>
            <a:r>
              <a:rPr kumimoji="1" lang="en-US" altLang="zh-CN" baseline="0" dirty="0" smtClean="0"/>
              <a:t>16</a:t>
            </a:r>
            <a:r>
              <a:rPr kumimoji="1" lang="zh-CN" altLang="en-US" baseline="0" dirty="0" smtClean="0"/>
              <a:t>进制</a:t>
            </a:r>
            <a:r>
              <a:rPr kumimoji="1" lang="en-US" altLang="zh-CN" baseline="0" dirty="0" smtClean="0"/>
              <a:t>       </a:t>
            </a:r>
          </a:p>
          <a:p>
            <a:r>
              <a:rPr kumimoji="1" lang="en-US" altLang="zh-CN" baseline="0" dirty="0" smtClean="0"/>
              <a:t>:</a:t>
            </a:r>
            <a:r>
              <a:rPr kumimoji="1" lang="en-US" altLang="zh-CN" baseline="0" dirty="0" err="1" smtClean="0"/>
              <a:t>wq</a:t>
            </a:r>
            <a:r>
              <a:rPr kumimoji="1" lang="en-US" altLang="zh-CN" baseline="0" dirty="0" smtClean="0"/>
              <a:t>                          //</a:t>
            </a:r>
            <a:r>
              <a:rPr kumimoji="1" lang="zh-CN" altLang="en-US" baseline="0" dirty="0" smtClean="0"/>
              <a:t>保存并退出</a:t>
            </a:r>
            <a:endParaRPr kumimoji="1" lang="en-US" altLang="zh-CN" baseline="0" dirty="0" smtClean="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45</a:t>
            </a:fld>
            <a:endParaRPr kumimoji="1" lang="zh-CN" altLang="en-US"/>
          </a:p>
        </p:txBody>
      </p:sp>
    </p:spTree>
    <p:extLst>
      <p:ext uri="{BB962C8B-B14F-4D97-AF65-F5344CB8AC3E}">
        <p14:creationId xmlns:p14="http://schemas.microsoft.com/office/powerpoint/2010/main" val="3918313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46</a:t>
            </a:fld>
            <a:endParaRPr kumimoji="1" lang="zh-CN" altLang="en-US"/>
          </a:p>
        </p:txBody>
      </p:sp>
    </p:spTree>
    <p:extLst>
      <p:ext uri="{BB962C8B-B14F-4D97-AF65-F5344CB8AC3E}">
        <p14:creationId xmlns:p14="http://schemas.microsoft.com/office/powerpoint/2010/main" val="4200402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kern="1200" dirty="0" smtClean="0">
                <a:solidFill>
                  <a:schemeClr val="tx1"/>
                </a:solidFill>
                <a:latin typeface="+mn-lt"/>
                <a:ea typeface="+mn-ea"/>
                <a:cs typeface="+mn-cs"/>
              </a:rPr>
              <a:t>Please do not whitewash your inherent faults with your acquired virtues. I would have the faults; they are like mine own.</a:t>
            </a:r>
          </a:p>
          <a:p>
            <a:pPr marL="0" marR="0" indent="0" algn="l" defTabSz="457200" rtl="0" eaLnBrk="1" fontAlgn="auto" latinLnBrk="0" hangingPunct="1">
              <a:lnSpc>
                <a:spcPct val="100000"/>
              </a:lnSpc>
              <a:spcBef>
                <a:spcPts val="0"/>
              </a:spcBef>
              <a:spcAft>
                <a:spcPts val="0"/>
              </a:spcAft>
              <a:buClrTx/>
              <a:buSzTx/>
              <a:buFontTx/>
              <a:buNone/>
              <a:tabLst/>
              <a:defRPr/>
            </a:pPr>
            <a:r>
              <a:rPr kumimoji="1" lang="en-US" altLang="zh-CN" dirty="0" smtClean="0"/>
              <a:t>Sand and Foam by </a:t>
            </a:r>
            <a:r>
              <a:rPr kumimoji="1" lang="en-US" altLang="zh-CN" dirty="0" err="1" smtClean="0"/>
              <a:t>Kahlil</a:t>
            </a:r>
            <a:r>
              <a:rPr kumimoji="1" lang="en-US" altLang="zh-CN" dirty="0" smtClean="0"/>
              <a:t> Gibran</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47</a:t>
            </a:fld>
            <a:endParaRPr kumimoji="1" lang="zh-CN" altLang="en-US"/>
          </a:p>
        </p:txBody>
      </p:sp>
    </p:spTree>
    <p:extLst>
      <p:ext uri="{BB962C8B-B14F-4D97-AF65-F5344CB8AC3E}">
        <p14:creationId xmlns:p14="http://schemas.microsoft.com/office/powerpoint/2010/main" val="4217189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预处理</a:t>
            </a:r>
            <a:r>
              <a:rPr kumimoji="1" lang="en-US" altLang="zh-CN" dirty="0" smtClean="0"/>
              <a:t> </a:t>
            </a:r>
            <a:r>
              <a:rPr kumimoji="1" lang="zh-CN" altLang="en-US" dirty="0" smtClean="0"/>
              <a:t>编译</a:t>
            </a:r>
            <a:r>
              <a:rPr kumimoji="1" lang="en-US" altLang="zh-CN" dirty="0" smtClean="0"/>
              <a:t> </a:t>
            </a:r>
            <a:r>
              <a:rPr kumimoji="1" lang="zh-CN" altLang="en-US" dirty="0" smtClean="0"/>
              <a:t>汇编</a:t>
            </a:r>
            <a:r>
              <a:rPr kumimoji="1" lang="en-US" altLang="zh-CN" dirty="0" smtClean="0"/>
              <a:t> </a:t>
            </a:r>
            <a:r>
              <a:rPr kumimoji="1" lang="zh-CN" altLang="en-US" dirty="0" smtClean="0"/>
              <a:t>都很好理解，大家下去要自己实践验证一下。</a:t>
            </a:r>
            <a:endParaRPr kumimoji="1" lang="en-US" altLang="zh-CN" dirty="0" smtClean="0"/>
          </a:p>
          <a:p>
            <a:r>
              <a:rPr kumimoji="1" lang="zh-CN" altLang="en-US" dirty="0" smtClean="0"/>
              <a:t>链接的概述稍复杂，大家要注意理解。</a:t>
            </a:r>
            <a:endParaRPr kumimoji="1" lang="en-US" altLang="zh-CN" dirty="0" smtClean="0"/>
          </a:p>
          <a:p>
            <a:r>
              <a:rPr kumimoji="1" lang="zh-CN" altLang="en-US" dirty="0" smtClean="0"/>
              <a:t>例：大家编译都调用</a:t>
            </a:r>
            <a:r>
              <a:rPr kumimoji="1" lang="en-US" altLang="zh-CN" baseline="0" dirty="0" smtClean="0"/>
              <a:t> </a:t>
            </a:r>
            <a:r>
              <a:rPr kumimoji="1" lang="en-US" altLang="zh-CN" baseline="0" dirty="0" err="1" smtClean="0"/>
              <a:t>printf</a:t>
            </a:r>
            <a:r>
              <a:rPr kumimoji="1" lang="zh-CN" altLang="en-US" baseline="0" dirty="0" smtClean="0"/>
              <a:t>，编译器是把</a:t>
            </a:r>
            <a:r>
              <a:rPr kumimoji="1" lang="en-US" altLang="zh-CN" baseline="0" dirty="0" err="1" smtClean="0"/>
              <a:t>printf</a:t>
            </a:r>
            <a:r>
              <a:rPr kumimoji="1" lang="zh-CN" altLang="en-US" baseline="0" dirty="0" smtClean="0"/>
              <a:t>的源代码加到你的代码然后编译吗？还是把你的代码编译后再和</a:t>
            </a:r>
            <a:r>
              <a:rPr kumimoji="1" lang="en-US" altLang="zh-CN" baseline="0" dirty="0" err="1" smtClean="0"/>
              <a:t>printf</a:t>
            </a:r>
            <a:r>
              <a:rPr kumimoji="1" lang="zh-CN" altLang="en-US" baseline="0" dirty="0" smtClean="0"/>
              <a:t>的二进制代码合并生成可执行文件？</a:t>
            </a:r>
            <a:endParaRPr kumimoji="1" lang="en-US" altLang="zh-CN" baseline="0" dirty="0" smtClean="0"/>
          </a:p>
          <a:p>
            <a:r>
              <a:rPr kumimoji="1" lang="zh-CN" altLang="en-US" baseline="0" dirty="0" smtClean="0"/>
              <a:t>答：是二进制合并。这个合并过程称为链接。</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3</a:t>
            </a:fld>
            <a:endParaRPr kumimoji="1" lang="zh-CN" altLang="en-US"/>
          </a:p>
        </p:txBody>
      </p:sp>
    </p:spTree>
    <p:extLst>
      <p:ext uri="{BB962C8B-B14F-4D97-AF65-F5344CB8AC3E}">
        <p14:creationId xmlns:p14="http://schemas.microsoft.com/office/powerpoint/2010/main" val="2280456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本节课就以这两个很简单的源代码开始，以它们生成可执行文件为结束。</a:t>
            </a:r>
            <a:endParaRPr kumimoji="1" lang="en-US" altLang="zh-CN" dirty="0" smtClean="0"/>
          </a:p>
          <a:p>
            <a:r>
              <a:rPr kumimoji="1" lang="zh-CN" altLang="en-US" dirty="0" smtClean="0"/>
              <a:t>停留，解释一下源代码：两个源文件，提问同学功能或特殊的地方</a:t>
            </a:r>
            <a:endParaRPr kumimoji="1" lang="en-US" altLang="zh-CN" dirty="0" smtClean="0"/>
          </a:p>
          <a:p>
            <a:r>
              <a:rPr kumimoji="1" lang="zh-CN" altLang="en-US" dirty="0" smtClean="0"/>
              <a:t>按预处理、编译、汇编、链接（符号解析、重定位）这个流程为主线。</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5</a:t>
            </a:fld>
            <a:endParaRPr kumimoji="1" lang="zh-CN" altLang="en-US"/>
          </a:p>
        </p:txBody>
      </p:sp>
    </p:spTree>
    <p:extLst>
      <p:ext uri="{BB962C8B-B14F-4D97-AF65-F5344CB8AC3E}">
        <p14:creationId xmlns:p14="http://schemas.microsoft.com/office/powerpoint/2010/main" val="1251642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b="1" dirty="0" smtClean="0"/>
              <a:t>目标文件</a:t>
            </a:r>
            <a:r>
              <a:rPr lang="en-US" altLang="zh-TW" b="1" dirty="0" smtClean="0"/>
              <a:t>/</a:t>
            </a:r>
            <a:r>
              <a:rPr lang="zh-TW" altLang="en-US" b="1" dirty="0" smtClean="0"/>
              <a:t>可执行文件</a:t>
            </a:r>
            <a:r>
              <a:rPr lang="en-US" altLang="zh-TW" b="1" dirty="0" smtClean="0"/>
              <a:t>/</a:t>
            </a:r>
            <a:r>
              <a:rPr lang="zh-TW" altLang="en-US" b="1" dirty="0" smtClean="0"/>
              <a:t>库文件的格式</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7</a:t>
            </a:fld>
            <a:endParaRPr kumimoji="1" lang="zh-CN" altLang="en-US"/>
          </a:p>
        </p:txBody>
      </p:sp>
    </p:spTree>
    <p:extLst>
      <p:ext uri="{BB962C8B-B14F-4D97-AF65-F5344CB8AC3E}">
        <p14:creationId xmlns:p14="http://schemas.microsoft.com/office/powerpoint/2010/main" val="2568282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smtClean="0"/>
              <a:t>BB</a:t>
            </a:r>
            <a:r>
              <a:rPr kumimoji="1" lang="zh-CN" altLang="en-US" dirty="0" smtClean="0"/>
              <a:t>上有</a:t>
            </a:r>
            <a:r>
              <a:rPr kumimoji="1" lang="en-US" altLang="zh-CN" dirty="0" smtClean="0"/>
              <a:t>ELF</a:t>
            </a:r>
            <a:r>
              <a:rPr kumimoji="1" lang="zh-CN" altLang="en-US" dirty="0" smtClean="0"/>
              <a:t>文件格式介绍</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8</a:t>
            </a:fld>
            <a:endParaRPr kumimoji="1" lang="zh-CN" altLang="en-US"/>
          </a:p>
        </p:txBody>
      </p:sp>
    </p:spTree>
    <p:extLst>
      <p:ext uri="{BB962C8B-B14F-4D97-AF65-F5344CB8AC3E}">
        <p14:creationId xmlns:p14="http://schemas.microsoft.com/office/powerpoint/2010/main" val="3273545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从三个角度看同一个可执行文件</a:t>
            </a:r>
            <a:endParaRPr kumimoji="1" lang="en-US" altLang="zh-CN" dirty="0" smtClean="0"/>
          </a:p>
          <a:p>
            <a:r>
              <a:rPr kumimoji="1" lang="zh-CN" altLang="en-US" dirty="0" smtClean="0"/>
              <a:t>左上：</a:t>
            </a:r>
            <a:r>
              <a:rPr kumimoji="1" lang="en-US" altLang="zh-CN" dirty="0" err="1" smtClean="0"/>
              <a:t>objdump</a:t>
            </a:r>
            <a:r>
              <a:rPr kumimoji="1" lang="en-US" altLang="zh-CN" dirty="0" smtClean="0"/>
              <a:t> –d main  </a:t>
            </a:r>
            <a:r>
              <a:rPr kumimoji="1" lang="zh-CN" altLang="en-US" dirty="0" smtClean="0"/>
              <a:t>反汇编</a:t>
            </a:r>
            <a:endParaRPr kumimoji="1" lang="en-US" altLang="zh-CN" dirty="0" smtClean="0"/>
          </a:p>
          <a:p>
            <a:r>
              <a:rPr kumimoji="1" lang="zh-CN" altLang="en-US" dirty="0" smtClean="0"/>
              <a:t>右上：</a:t>
            </a:r>
            <a:r>
              <a:rPr kumimoji="1" lang="en-US" altLang="zh-CN" dirty="0" smtClean="0"/>
              <a:t> vi main</a:t>
            </a:r>
            <a:r>
              <a:rPr kumimoji="1" lang="en-US" altLang="zh-CN" baseline="0" dirty="0" smtClean="0"/>
              <a:t>     , :%!</a:t>
            </a:r>
            <a:r>
              <a:rPr kumimoji="1" lang="en-US" altLang="zh-CN" baseline="0" dirty="0" err="1" smtClean="0"/>
              <a:t>xxd</a:t>
            </a:r>
            <a:r>
              <a:rPr kumimoji="1" lang="en-US" altLang="zh-CN" baseline="0" dirty="0" smtClean="0"/>
              <a:t>   Hex</a:t>
            </a:r>
            <a:r>
              <a:rPr kumimoji="1" lang="zh-CN" altLang="en-US" baseline="0" dirty="0" smtClean="0"/>
              <a:t>显示可执行文件的原始数据</a:t>
            </a:r>
            <a:endParaRPr kumimoji="1" lang="en-US" altLang="zh-CN" baseline="0" dirty="0" smtClean="0"/>
          </a:p>
          <a:p>
            <a:r>
              <a:rPr kumimoji="1" lang="zh-CN" altLang="en-US" dirty="0" smtClean="0"/>
              <a:t>下</a:t>
            </a:r>
            <a:r>
              <a:rPr kumimoji="1" lang="en-US" altLang="zh-CN" dirty="0" smtClean="0"/>
              <a:t>    </a:t>
            </a:r>
            <a:r>
              <a:rPr kumimoji="1" lang="zh-CN" altLang="en-US" dirty="0" smtClean="0"/>
              <a:t>：</a:t>
            </a:r>
            <a:r>
              <a:rPr kumimoji="1" lang="en-US" altLang="zh-CN" dirty="0" smtClean="0"/>
              <a:t> </a:t>
            </a:r>
            <a:r>
              <a:rPr kumimoji="1" lang="en-US" altLang="zh-CN" dirty="0" err="1" smtClean="0"/>
              <a:t>objdump</a:t>
            </a:r>
            <a:r>
              <a:rPr kumimoji="1" lang="en-US" altLang="zh-CN" dirty="0" smtClean="0"/>
              <a:t> –h main </a:t>
            </a:r>
            <a:r>
              <a:rPr kumimoji="1" lang="en-US" altLang="en-US" dirty="0" err="1" smtClean="0"/>
              <a:t>显示ELF</a:t>
            </a:r>
            <a:r>
              <a:rPr kumimoji="1" lang="en-US" altLang="en-US" dirty="0" smtClean="0"/>
              <a:t> </a:t>
            </a:r>
            <a:r>
              <a:rPr kumimoji="1" lang="en-US" altLang="en-US" dirty="0" err="1" smtClean="0"/>
              <a:t>headers。可执行文件包含哪些部分，分别加载的什么虚拟地址</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9</a:t>
            </a:fld>
            <a:endParaRPr kumimoji="1" lang="zh-CN" altLang="en-US"/>
          </a:p>
        </p:txBody>
      </p:sp>
    </p:spTree>
    <p:extLst>
      <p:ext uri="{BB962C8B-B14F-4D97-AF65-F5344CB8AC3E}">
        <p14:creationId xmlns:p14="http://schemas.microsoft.com/office/powerpoint/2010/main" val="49960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dirty="0" smtClean="0"/>
              <a:t>大多数编译系统提供整体的编译驱动程序来完成　预处理、编译、汇编各链接的过程。</a:t>
            </a:r>
            <a:endParaRPr lang="en-US" altLang="zh-TW" dirty="0" smtClean="0"/>
          </a:p>
          <a:p>
            <a:r>
              <a:rPr kumimoji="1" lang="zh-CN" altLang="en-US" dirty="0" smtClean="0"/>
              <a:t>板书这四条指令</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11</a:t>
            </a:fld>
            <a:endParaRPr kumimoji="1" lang="zh-CN" altLang="en-US"/>
          </a:p>
        </p:txBody>
      </p:sp>
    </p:spTree>
    <p:extLst>
      <p:ext uri="{BB962C8B-B14F-4D97-AF65-F5344CB8AC3E}">
        <p14:creationId xmlns:p14="http://schemas.microsoft.com/office/powerpoint/2010/main" val="358908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zh-CN" altLang="en-US" dirty="0" smtClean="0"/>
              <a:t>演示</a:t>
            </a:r>
            <a:endParaRPr kumimoji="1" lang="zh-CN" altLang="en-US" dirty="0"/>
          </a:p>
        </p:txBody>
      </p:sp>
      <p:sp>
        <p:nvSpPr>
          <p:cNvPr id="4" name="Slide Number Placeholder 3"/>
          <p:cNvSpPr>
            <a:spLocks noGrp="1"/>
          </p:cNvSpPr>
          <p:nvPr>
            <p:ph type="sldNum" sz="quarter" idx="10"/>
          </p:nvPr>
        </p:nvSpPr>
        <p:spPr/>
        <p:txBody>
          <a:bodyPr/>
          <a:lstStyle/>
          <a:p>
            <a:fld id="{EAE66CE1-1C31-6445-BBD9-E9271B776826}" type="slidenum">
              <a:rPr kumimoji="1" lang="zh-CN" altLang="en-US" smtClean="0"/>
              <a:t>12</a:t>
            </a:fld>
            <a:endParaRPr kumimoji="1" lang="zh-CN" altLang="en-US"/>
          </a:p>
        </p:txBody>
      </p:sp>
    </p:spTree>
    <p:extLst>
      <p:ext uri="{BB962C8B-B14F-4D97-AF65-F5344CB8AC3E}">
        <p14:creationId xmlns:p14="http://schemas.microsoft.com/office/powerpoint/2010/main" val="168100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ltLang="zh-CN" smtClean="0"/>
              <a:t>Click to edit Master title style</a:t>
            </a:r>
            <a:endParaRPr lang="zh-CN" alt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zh-CN" smtClean="0"/>
              <a:t>Click to edit Master subtitle style</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643BE58C-6D74-B842-A573-CF8A31F9A456}" type="slidenum">
              <a:rPr lang="en-US" altLang="zh-CN"/>
              <a:pPr/>
              <a:t>‹#›</a:t>
            </a:fld>
            <a:endParaRPr lang="en-US" altLang="zh-CN"/>
          </a:p>
        </p:txBody>
      </p:sp>
    </p:spTree>
    <p:extLst>
      <p:ext uri="{BB962C8B-B14F-4D97-AF65-F5344CB8AC3E}">
        <p14:creationId xmlns:p14="http://schemas.microsoft.com/office/powerpoint/2010/main" val="1999841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FBC198CC-BB7B-F24B-9A4B-5C7858029547}" type="slidenum">
              <a:rPr lang="en-US" altLang="zh-CN"/>
              <a:pPr/>
              <a:t>‹#›</a:t>
            </a:fld>
            <a:endParaRPr lang="en-US" altLang="zh-CN"/>
          </a:p>
        </p:txBody>
      </p:sp>
    </p:spTree>
    <p:extLst>
      <p:ext uri="{BB962C8B-B14F-4D97-AF65-F5344CB8AC3E}">
        <p14:creationId xmlns:p14="http://schemas.microsoft.com/office/powerpoint/2010/main" val="23132673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308A1E93-B2FB-A744-9B2A-5854F2471353}" type="slidenum">
              <a:rPr lang="en-US" altLang="zh-CN"/>
              <a:pPr/>
              <a:t>‹#›</a:t>
            </a:fld>
            <a:endParaRPr lang="en-US" altLang="zh-CN"/>
          </a:p>
        </p:txBody>
      </p:sp>
    </p:spTree>
    <p:extLst>
      <p:ext uri="{BB962C8B-B14F-4D97-AF65-F5344CB8AC3E}">
        <p14:creationId xmlns:p14="http://schemas.microsoft.com/office/powerpoint/2010/main" val="423856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smtClean="0"/>
              <a:t>Click to edit Master title style</a:t>
            </a:r>
            <a:endParaRPr lang="zh-CN" altLang="en-US"/>
          </a:p>
        </p:txBody>
      </p:sp>
      <p:sp>
        <p:nvSpPr>
          <p:cNvPr id="3" name="Table Placeholder 2"/>
          <p:cNvSpPr>
            <a:spLocks noGrp="1"/>
          </p:cNvSpPr>
          <p:nvPr>
            <p:ph type="tbl" idx="1"/>
          </p:nvPr>
        </p:nvSpPr>
        <p:spPr>
          <a:xfrm>
            <a:off x="457200" y="1600200"/>
            <a:ext cx="8229600" cy="4525963"/>
          </a:xfrm>
        </p:spPr>
        <p:txBody>
          <a:bodyPr/>
          <a:lstStyle/>
          <a:p>
            <a:r>
              <a:rPr lang="en-US" altLang="zh-CN" smtClean="0"/>
              <a:t>Click icon to add table</a:t>
            </a:r>
            <a:endParaRPr lang="zh-CN" altLang="en-US"/>
          </a:p>
        </p:txBody>
      </p:sp>
      <p:sp>
        <p:nvSpPr>
          <p:cNvPr id="4" name="Date Placeholder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fld id="{CFA8C895-E56B-734C-894B-1E9735681564}" type="slidenum">
              <a:rPr lang="en-US" altLang="zh-CN"/>
              <a:pPr/>
              <a:t>‹#›</a:t>
            </a:fld>
            <a:endParaRPr lang="en-US" altLang="zh-CN"/>
          </a:p>
        </p:txBody>
      </p:sp>
    </p:spTree>
    <p:extLst>
      <p:ext uri="{BB962C8B-B14F-4D97-AF65-F5344CB8AC3E}">
        <p14:creationId xmlns:p14="http://schemas.microsoft.com/office/powerpoint/2010/main" val="1471660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FDE66FD5-6AC4-E54C-97A0-8E587668B06D}" type="slidenum">
              <a:rPr lang="en-US" altLang="zh-CN"/>
              <a:pPr/>
              <a:t>‹#›</a:t>
            </a:fld>
            <a:endParaRPr lang="en-US" altLang="zh-CN"/>
          </a:p>
        </p:txBody>
      </p:sp>
    </p:spTree>
    <p:extLst>
      <p:ext uri="{BB962C8B-B14F-4D97-AF65-F5344CB8AC3E}">
        <p14:creationId xmlns:p14="http://schemas.microsoft.com/office/powerpoint/2010/main" val="238771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D69BBEDA-6D57-C641-905E-CB293E464778}" type="slidenum">
              <a:rPr lang="en-US" altLang="zh-CN"/>
              <a:pPr/>
              <a:t>‹#›</a:t>
            </a:fld>
            <a:endParaRPr lang="en-US" altLang="zh-CN"/>
          </a:p>
        </p:txBody>
      </p:sp>
    </p:spTree>
    <p:extLst>
      <p:ext uri="{BB962C8B-B14F-4D97-AF65-F5344CB8AC3E}">
        <p14:creationId xmlns:p14="http://schemas.microsoft.com/office/powerpoint/2010/main" val="291056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F3170B7D-CB06-7E45-80F2-DD6594BAC306}" type="slidenum">
              <a:rPr lang="en-US" altLang="zh-CN"/>
              <a:pPr/>
              <a:t>‹#›</a:t>
            </a:fld>
            <a:endParaRPr lang="en-US" altLang="zh-CN"/>
          </a:p>
        </p:txBody>
      </p:sp>
    </p:spTree>
    <p:extLst>
      <p:ext uri="{BB962C8B-B14F-4D97-AF65-F5344CB8AC3E}">
        <p14:creationId xmlns:p14="http://schemas.microsoft.com/office/powerpoint/2010/main" val="909294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lvl1pPr>
              <a:defRPr/>
            </a:lvl1pPr>
          </a:lstStyle>
          <a:p>
            <a:endParaRPr lang="en-US" altLang="zh-CN"/>
          </a:p>
        </p:txBody>
      </p:sp>
      <p:sp>
        <p:nvSpPr>
          <p:cNvPr id="8" name="Footer Placeholder 7"/>
          <p:cNvSpPr>
            <a:spLocks noGrp="1"/>
          </p:cNvSpPr>
          <p:nvPr>
            <p:ph type="ftr" sz="quarter" idx="11"/>
          </p:nvPr>
        </p:nvSpPr>
        <p:spPr/>
        <p:txBody>
          <a:bodyPr/>
          <a:lstStyle>
            <a:lvl1pPr>
              <a:defRPr/>
            </a:lvl1pPr>
          </a:lstStyle>
          <a:p>
            <a:endParaRPr lang="en-US" altLang="zh-CN"/>
          </a:p>
        </p:txBody>
      </p:sp>
      <p:sp>
        <p:nvSpPr>
          <p:cNvPr id="9" name="Slide Number Placeholder 8"/>
          <p:cNvSpPr>
            <a:spLocks noGrp="1"/>
          </p:cNvSpPr>
          <p:nvPr>
            <p:ph type="sldNum" sz="quarter" idx="12"/>
          </p:nvPr>
        </p:nvSpPr>
        <p:spPr/>
        <p:txBody>
          <a:bodyPr/>
          <a:lstStyle>
            <a:lvl1pPr>
              <a:defRPr/>
            </a:lvl1pPr>
          </a:lstStyle>
          <a:p>
            <a:fld id="{7E36D25E-386C-8548-BDCB-04F37B2F6D1B}" type="slidenum">
              <a:rPr lang="en-US" altLang="zh-CN"/>
              <a:pPr/>
              <a:t>‹#›</a:t>
            </a:fld>
            <a:endParaRPr lang="en-US" altLang="zh-CN"/>
          </a:p>
        </p:txBody>
      </p:sp>
    </p:spTree>
    <p:extLst>
      <p:ext uri="{BB962C8B-B14F-4D97-AF65-F5344CB8AC3E}">
        <p14:creationId xmlns:p14="http://schemas.microsoft.com/office/powerpoint/2010/main" val="181740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lvl1pPr>
              <a:defRPr/>
            </a:lvl1pPr>
          </a:lstStyle>
          <a:p>
            <a:endParaRPr lang="en-US" altLang="zh-CN"/>
          </a:p>
        </p:txBody>
      </p:sp>
      <p:sp>
        <p:nvSpPr>
          <p:cNvPr id="4" name="Footer Placeholder 3"/>
          <p:cNvSpPr>
            <a:spLocks noGrp="1"/>
          </p:cNvSpPr>
          <p:nvPr>
            <p:ph type="ftr" sz="quarter" idx="11"/>
          </p:nvPr>
        </p:nvSpPr>
        <p:spPr/>
        <p:txBody>
          <a:bodyPr/>
          <a:lstStyle>
            <a:lvl1pPr>
              <a:defRPr/>
            </a:lvl1pPr>
          </a:lstStyle>
          <a:p>
            <a:endParaRPr lang="en-US" altLang="zh-CN"/>
          </a:p>
        </p:txBody>
      </p:sp>
      <p:sp>
        <p:nvSpPr>
          <p:cNvPr id="5" name="Slide Number Placeholder 4"/>
          <p:cNvSpPr>
            <a:spLocks noGrp="1"/>
          </p:cNvSpPr>
          <p:nvPr>
            <p:ph type="sldNum" sz="quarter" idx="12"/>
          </p:nvPr>
        </p:nvSpPr>
        <p:spPr/>
        <p:txBody>
          <a:bodyPr/>
          <a:lstStyle>
            <a:lvl1pPr>
              <a:defRPr/>
            </a:lvl1pPr>
          </a:lstStyle>
          <a:p>
            <a:fld id="{D1F10BE8-A055-0D43-A838-C38B33CB7BE3}" type="slidenum">
              <a:rPr lang="en-US" altLang="zh-CN"/>
              <a:pPr/>
              <a:t>‹#›</a:t>
            </a:fld>
            <a:endParaRPr lang="en-US" altLang="zh-CN"/>
          </a:p>
        </p:txBody>
      </p:sp>
    </p:spTree>
    <p:extLst>
      <p:ext uri="{BB962C8B-B14F-4D97-AF65-F5344CB8AC3E}">
        <p14:creationId xmlns:p14="http://schemas.microsoft.com/office/powerpoint/2010/main" val="628125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zh-CN"/>
          </a:p>
        </p:txBody>
      </p:sp>
      <p:sp>
        <p:nvSpPr>
          <p:cNvPr id="3" name="Footer Placeholder 2"/>
          <p:cNvSpPr>
            <a:spLocks noGrp="1"/>
          </p:cNvSpPr>
          <p:nvPr>
            <p:ph type="ftr" sz="quarter" idx="11"/>
          </p:nvPr>
        </p:nvSpPr>
        <p:spPr/>
        <p:txBody>
          <a:bodyPr/>
          <a:lstStyle>
            <a:lvl1pPr>
              <a:defRPr/>
            </a:lvl1pPr>
          </a:lstStyle>
          <a:p>
            <a:endParaRPr lang="en-US" altLang="zh-CN"/>
          </a:p>
        </p:txBody>
      </p:sp>
      <p:sp>
        <p:nvSpPr>
          <p:cNvPr id="4" name="Slide Number Placeholder 3"/>
          <p:cNvSpPr>
            <a:spLocks noGrp="1"/>
          </p:cNvSpPr>
          <p:nvPr>
            <p:ph type="sldNum" sz="quarter" idx="12"/>
          </p:nvPr>
        </p:nvSpPr>
        <p:spPr/>
        <p:txBody>
          <a:bodyPr/>
          <a:lstStyle>
            <a:lvl1pPr>
              <a:defRPr/>
            </a:lvl1pPr>
          </a:lstStyle>
          <a:p>
            <a:fld id="{72533DB1-92F4-8D40-808A-23557B9A6996}" type="slidenum">
              <a:rPr lang="en-US" altLang="zh-CN"/>
              <a:pPr/>
              <a:t>‹#›</a:t>
            </a:fld>
            <a:endParaRPr lang="en-US" altLang="zh-CN"/>
          </a:p>
        </p:txBody>
      </p:sp>
    </p:spTree>
    <p:extLst>
      <p:ext uri="{BB962C8B-B14F-4D97-AF65-F5344CB8AC3E}">
        <p14:creationId xmlns:p14="http://schemas.microsoft.com/office/powerpoint/2010/main" val="1892307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E48AF33F-8899-F847-ABE8-CA9A8BE2B5D6}" type="slidenum">
              <a:rPr lang="en-US" altLang="zh-CN"/>
              <a:pPr/>
              <a:t>‹#›</a:t>
            </a:fld>
            <a:endParaRPr lang="en-US" altLang="zh-CN"/>
          </a:p>
        </p:txBody>
      </p:sp>
    </p:spTree>
    <p:extLst>
      <p:ext uri="{BB962C8B-B14F-4D97-AF65-F5344CB8AC3E}">
        <p14:creationId xmlns:p14="http://schemas.microsoft.com/office/powerpoint/2010/main" val="1881619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Drag picture to placeholder or click icon to add</a:t>
            </a:r>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zh-CN"/>
          </a:p>
        </p:txBody>
      </p:sp>
      <p:sp>
        <p:nvSpPr>
          <p:cNvPr id="6" name="Footer Placeholder 5"/>
          <p:cNvSpPr>
            <a:spLocks noGrp="1"/>
          </p:cNvSpPr>
          <p:nvPr>
            <p:ph type="ftr" sz="quarter" idx="11"/>
          </p:nvPr>
        </p:nvSpPr>
        <p:spPr/>
        <p:txBody>
          <a:bodyPr/>
          <a:lstStyle>
            <a:lvl1pPr>
              <a:defRPr/>
            </a:lvl1pPr>
          </a:lstStyle>
          <a:p>
            <a:endParaRPr lang="en-US" altLang="zh-CN"/>
          </a:p>
        </p:txBody>
      </p:sp>
      <p:sp>
        <p:nvSpPr>
          <p:cNvPr id="7" name="Slide Number Placeholder 6"/>
          <p:cNvSpPr>
            <a:spLocks noGrp="1"/>
          </p:cNvSpPr>
          <p:nvPr>
            <p:ph type="sldNum" sz="quarter" idx="12"/>
          </p:nvPr>
        </p:nvSpPr>
        <p:spPr/>
        <p:txBody>
          <a:bodyPr/>
          <a:lstStyle>
            <a:lvl1pPr>
              <a:defRPr/>
            </a:lvl1pPr>
          </a:lstStyle>
          <a:p>
            <a:fld id="{9A237882-02EA-CA47-A866-12A611AED888}" type="slidenum">
              <a:rPr lang="en-US" altLang="zh-CN"/>
              <a:pPr/>
              <a:t>‹#›</a:t>
            </a:fld>
            <a:endParaRPr lang="en-US" altLang="zh-CN"/>
          </a:p>
        </p:txBody>
      </p:sp>
    </p:spTree>
    <p:extLst>
      <p:ext uri="{BB962C8B-B14F-4D97-AF65-F5344CB8AC3E}">
        <p14:creationId xmlns:p14="http://schemas.microsoft.com/office/powerpoint/2010/main" val="16093539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0000CC"/>
            </a:gs>
            <a:gs pos="50000">
              <a:srgbClr val="0000CC">
                <a:gamma/>
                <a:shade val="46275"/>
                <a:invGamma/>
              </a:srgbClr>
            </a:gs>
            <a:gs pos="100000">
              <a:srgbClr val="0000CC"/>
            </a:gs>
          </a:gsLst>
          <a:lin ang="5400000" scaled="1"/>
        </a:gra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7475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7475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solidFill>
                  <a:srgbClr val="FFFF00"/>
                </a:solidFill>
              </a:defRPr>
            </a:lvl1pPr>
          </a:lstStyle>
          <a:p>
            <a:endParaRPr lang="en-US" altLang="zh-CN"/>
          </a:p>
        </p:txBody>
      </p:sp>
      <p:sp>
        <p:nvSpPr>
          <p:cNvPr id="7475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solidFill>
                  <a:srgbClr val="FFFF00"/>
                </a:solidFill>
              </a:defRPr>
            </a:lvl1pPr>
          </a:lstStyle>
          <a:p>
            <a:endParaRPr lang="en-US" altLang="zh-CN"/>
          </a:p>
        </p:txBody>
      </p:sp>
      <p:sp>
        <p:nvSpPr>
          <p:cNvPr id="7475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solidFill>
                  <a:srgbClr val="FFFF00"/>
                </a:solidFill>
              </a:defRPr>
            </a:lvl1pPr>
          </a:lstStyle>
          <a:p>
            <a:fld id="{FC115418-3ECD-FC4B-AECA-1BDAD279DF60}" type="slidenum">
              <a:rPr lang="en-US" altLang="zh-CN"/>
              <a:pPr/>
              <a:t>‹#›</a:t>
            </a:fld>
            <a:endParaRPr lang="en-US" altLang="zh-CN"/>
          </a:p>
        </p:txBody>
      </p:sp>
      <p:pic>
        <p:nvPicPr>
          <p:cNvPr id="74760" name="Picture 8" descr="xiaohui"/>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1000" y="1219200"/>
            <a:ext cx="733425" cy="619125"/>
          </a:xfrm>
          <a:prstGeom prst="rect">
            <a:avLst/>
          </a:prstGeom>
          <a:noFill/>
          <a:extLst>
            <a:ext uri="{909E8E84-426E-40DD-AFC4-6F175D3DCCD1}">
              <a14:hiddenFill xmlns:a14="http://schemas.microsoft.com/office/drawing/2010/main">
                <a:solidFill>
                  <a:srgbClr val="FFFFFF"/>
                </a:solidFill>
              </a14:hiddenFill>
            </a:ext>
          </a:extLst>
        </p:spPr>
      </p:pic>
      <p:sp>
        <p:nvSpPr>
          <p:cNvPr id="74759" name="Line 7"/>
          <p:cNvSpPr>
            <a:spLocks noChangeShapeType="1"/>
          </p:cNvSpPr>
          <p:nvPr/>
        </p:nvSpPr>
        <p:spPr bwMode="auto">
          <a:xfrm>
            <a:off x="381000" y="1524000"/>
            <a:ext cx="8534400" cy="0"/>
          </a:xfrm>
          <a:prstGeom prst="line">
            <a:avLst/>
          </a:prstGeom>
          <a:noFill/>
          <a:ln w="34925">
            <a:solidFill>
              <a:srgbClr val="8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xStyles>
    <p:titleStyle>
      <a:lvl1pPr algn="ctr" rtl="0" eaLnBrk="1" fontAlgn="base" hangingPunct="1">
        <a:spcBef>
          <a:spcPct val="0"/>
        </a:spcBef>
        <a:spcAft>
          <a:spcPct val="0"/>
        </a:spcAft>
        <a:defRPr sz="4400">
          <a:solidFill>
            <a:srgbClr val="FFFF00"/>
          </a:solidFill>
          <a:latin typeface="+mj-lt"/>
          <a:ea typeface="+mj-ea"/>
          <a:cs typeface="+mj-cs"/>
        </a:defRPr>
      </a:lvl1pPr>
      <a:lvl2pPr algn="ctr" rtl="0" eaLnBrk="1" fontAlgn="base" hangingPunct="1">
        <a:spcBef>
          <a:spcPct val="0"/>
        </a:spcBef>
        <a:spcAft>
          <a:spcPct val="0"/>
        </a:spcAft>
        <a:defRPr sz="4400">
          <a:solidFill>
            <a:srgbClr val="FFFF00"/>
          </a:solidFill>
          <a:latin typeface="Arial" charset="0"/>
          <a:ea typeface="宋体" charset="0"/>
          <a:cs typeface="宋体" charset="0"/>
        </a:defRPr>
      </a:lvl2pPr>
      <a:lvl3pPr algn="ctr" rtl="0" eaLnBrk="1" fontAlgn="base" hangingPunct="1">
        <a:spcBef>
          <a:spcPct val="0"/>
        </a:spcBef>
        <a:spcAft>
          <a:spcPct val="0"/>
        </a:spcAft>
        <a:defRPr sz="4400">
          <a:solidFill>
            <a:srgbClr val="FFFF00"/>
          </a:solidFill>
          <a:latin typeface="Arial" charset="0"/>
          <a:ea typeface="宋体" charset="0"/>
          <a:cs typeface="宋体" charset="0"/>
        </a:defRPr>
      </a:lvl3pPr>
      <a:lvl4pPr algn="ctr" rtl="0" eaLnBrk="1" fontAlgn="base" hangingPunct="1">
        <a:spcBef>
          <a:spcPct val="0"/>
        </a:spcBef>
        <a:spcAft>
          <a:spcPct val="0"/>
        </a:spcAft>
        <a:defRPr sz="4400">
          <a:solidFill>
            <a:srgbClr val="FFFF00"/>
          </a:solidFill>
          <a:latin typeface="Arial" charset="0"/>
          <a:ea typeface="宋体" charset="0"/>
          <a:cs typeface="宋体" charset="0"/>
        </a:defRPr>
      </a:lvl4pPr>
      <a:lvl5pPr algn="ctr" rtl="0" eaLnBrk="1" fontAlgn="base" hangingPunct="1">
        <a:spcBef>
          <a:spcPct val="0"/>
        </a:spcBef>
        <a:spcAft>
          <a:spcPct val="0"/>
        </a:spcAft>
        <a:defRPr sz="4400">
          <a:solidFill>
            <a:srgbClr val="FFFF00"/>
          </a:solidFill>
          <a:latin typeface="Arial" charset="0"/>
          <a:ea typeface="宋体" charset="0"/>
          <a:cs typeface="宋体" charset="0"/>
        </a:defRPr>
      </a:lvl5pPr>
      <a:lvl6pPr marL="457200" algn="ctr" rtl="0" eaLnBrk="1" fontAlgn="base" hangingPunct="1">
        <a:spcBef>
          <a:spcPct val="0"/>
        </a:spcBef>
        <a:spcAft>
          <a:spcPct val="0"/>
        </a:spcAft>
        <a:defRPr sz="4400">
          <a:solidFill>
            <a:srgbClr val="FFFF00"/>
          </a:solidFill>
          <a:latin typeface="Arial" charset="0"/>
          <a:ea typeface="宋体" charset="0"/>
          <a:cs typeface="宋体" charset="0"/>
        </a:defRPr>
      </a:lvl6pPr>
      <a:lvl7pPr marL="914400" algn="ctr" rtl="0" eaLnBrk="1" fontAlgn="base" hangingPunct="1">
        <a:spcBef>
          <a:spcPct val="0"/>
        </a:spcBef>
        <a:spcAft>
          <a:spcPct val="0"/>
        </a:spcAft>
        <a:defRPr sz="4400">
          <a:solidFill>
            <a:srgbClr val="FFFF00"/>
          </a:solidFill>
          <a:latin typeface="Arial" charset="0"/>
          <a:ea typeface="宋体" charset="0"/>
          <a:cs typeface="宋体" charset="0"/>
        </a:defRPr>
      </a:lvl7pPr>
      <a:lvl8pPr marL="1371600" algn="ctr" rtl="0" eaLnBrk="1" fontAlgn="base" hangingPunct="1">
        <a:spcBef>
          <a:spcPct val="0"/>
        </a:spcBef>
        <a:spcAft>
          <a:spcPct val="0"/>
        </a:spcAft>
        <a:defRPr sz="4400">
          <a:solidFill>
            <a:srgbClr val="FFFF00"/>
          </a:solidFill>
          <a:latin typeface="Arial" charset="0"/>
          <a:ea typeface="宋体" charset="0"/>
          <a:cs typeface="宋体" charset="0"/>
        </a:defRPr>
      </a:lvl8pPr>
      <a:lvl9pPr marL="1828800" algn="ctr" rtl="0" eaLnBrk="1" fontAlgn="base" hangingPunct="1">
        <a:spcBef>
          <a:spcPct val="0"/>
        </a:spcBef>
        <a:spcAft>
          <a:spcPct val="0"/>
        </a:spcAft>
        <a:defRPr sz="4400">
          <a:solidFill>
            <a:srgbClr val="FFFF00"/>
          </a:solidFill>
          <a:latin typeface="Arial" charset="0"/>
          <a:ea typeface="宋体" charset="0"/>
          <a:cs typeface="宋体" charset="0"/>
        </a:defRPr>
      </a:lvl9pPr>
    </p:titleStyle>
    <p:bodyStyle>
      <a:lvl1pPr marL="342900" indent="-342900" algn="l" rtl="0" eaLnBrk="1" fontAlgn="base" hangingPunct="1">
        <a:spcBef>
          <a:spcPct val="20000"/>
        </a:spcBef>
        <a:spcAft>
          <a:spcPct val="0"/>
        </a:spcAft>
        <a:buChar char="•"/>
        <a:defRPr sz="3200">
          <a:solidFill>
            <a:srgbClr val="FFFF00"/>
          </a:solidFill>
          <a:latin typeface="+mn-lt"/>
          <a:ea typeface="+mn-ea"/>
          <a:cs typeface="+mn-cs"/>
        </a:defRPr>
      </a:lvl1pPr>
      <a:lvl2pPr marL="742950" indent="-285750" algn="l" rtl="0" eaLnBrk="1" fontAlgn="base" hangingPunct="1">
        <a:spcBef>
          <a:spcPct val="20000"/>
        </a:spcBef>
        <a:spcAft>
          <a:spcPct val="0"/>
        </a:spcAft>
        <a:buChar char="–"/>
        <a:defRPr sz="2800">
          <a:solidFill>
            <a:srgbClr val="FFFF00"/>
          </a:solidFill>
          <a:latin typeface="+mn-lt"/>
          <a:ea typeface="+mn-ea"/>
          <a:cs typeface="+mn-cs"/>
        </a:defRPr>
      </a:lvl2pPr>
      <a:lvl3pPr marL="1143000" indent="-228600" algn="l" rtl="0" eaLnBrk="1" fontAlgn="base" hangingPunct="1">
        <a:spcBef>
          <a:spcPct val="20000"/>
        </a:spcBef>
        <a:spcAft>
          <a:spcPct val="0"/>
        </a:spcAft>
        <a:buChar char="•"/>
        <a:defRPr sz="2400">
          <a:solidFill>
            <a:srgbClr val="FFFF00"/>
          </a:solidFill>
          <a:latin typeface="+mn-lt"/>
          <a:ea typeface="+mn-ea"/>
          <a:cs typeface="+mn-cs"/>
        </a:defRPr>
      </a:lvl3pPr>
      <a:lvl4pPr marL="1600200" indent="-228600" algn="l" rtl="0" eaLnBrk="1" fontAlgn="base" hangingPunct="1">
        <a:spcBef>
          <a:spcPct val="20000"/>
        </a:spcBef>
        <a:spcAft>
          <a:spcPct val="0"/>
        </a:spcAft>
        <a:buChar char="–"/>
        <a:defRPr sz="2000">
          <a:solidFill>
            <a:srgbClr val="FFFF00"/>
          </a:solidFill>
          <a:latin typeface="+mn-lt"/>
          <a:ea typeface="+mn-ea"/>
          <a:cs typeface="+mn-cs"/>
        </a:defRPr>
      </a:lvl4pPr>
      <a:lvl5pPr marL="2057400" indent="-228600" algn="l" rtl="0" eaLnBrk="1" fontAlgn="base" hangingPunct="1">
        <a:spcBef>
          <a:spcPct val="20000"/>
        </a:spcBef>
        <a:spcAft>
          <a:spcPct val="0"/>
        </a:spcAft>
        <a:buChar char="»"/>
        <a:defRPr sz="2000">
          <a:solidFill>
            <a:srgbClr val="FFFF00"/>
          </a:solidFill>
          <a:latin typeface="+mn-lt"/>
          <a:ea typeface="+mn-ea"/>
          <a:cs typeface="+mn-cs"/>
        </a:defRPr>
      </a:lvl5pPr>
      <a:lvl6pPr marL="2514600" indent="-228600" algn="l" rtl="0" eaLnBrk="1" fontAlgn="base" hangingPunct="1">
        <a:spcBef>
          <a:spcPct val="20000"/>
        </a:spcBef>
        <a:spcAft>
          <a:spcPct val="0"/>
        </a:spcAft>
        <a:buChar char="»"/>
        <a:defRPr sz="2000">
          <a:solidFill>
            <a:srgbClr val="FFFF00"/>
          </a:solidFill>
          <a:latin typeface="+mn-lt"/>
          <a:ea typeface="+mn-ea"/>
          <a:cs typeface="+mn-cs"/>
        </a:defRPr>
      </a:lvl6pPr>
      <a:lvl7pPr marL="2971800" indent="-228600" algn="l" rtl="0" eaLnBrk="1" fontAlgn="base" hangingPunct="1">
        <a:spcBef>
          <a:spcPct val="20000"/>
        </a:spcBef>
        <a:spcAft>
          <a:spcPct val="0"/>
        </a:spcAft>
        <a:buChar char="»"/>
        <a:defRPr sz="2000">
          <a:solidFill>
            <a:srgbClr val="FFFF00"/>
          </a:solidFill>
          <a:latin typeface="+mn-lt"/>
          <a:ea typeface="+mn-ea"/>
          <a:cs typeface="+mn-cs"/>
        </a:defRPr>
      </a:lvl7pPr>
      <a:lvl8pPr marL="3429000" indent="-228600" algn="l" rtl="0" eaLnBrk="1" fontAlgn="base" hangingPunct="1">
        <a:spcBef>
          <a:spcPct val="20000"/>
        </a:spcBef>
        <a:spcAft>
          <a:spcPct val="0"/>
        </a:spcAft>
        <a:buChar char="»"/>
        <a:defRPr sz="2000">
          <a:solidFill>
            <a:srgbClr val="FFFF00"/>
          </a:solidFill>
          <a:latin typeface="+mn-lt"/>
          <a:ea typeface="+mn-ea"/>
          <a:cs typeface="+mn-cs"/>
        </a:defRPr>
      </a:lvl8pPr>
      <a:lvl9pPr marL="3886200" indent="-228600" algn="l" rtl="0" eaLnBrk="1" fontAlgn="base" hangingPunct="1">
        <a:spcBef>
          <a:spcPct val="20000"/>
        </a:spcBef>
        <a:spcAft>
          <a:spcPct val="0"/>
        </a:spcAft>
        <a:buChar char="»"/>
        <a:defRPr sz="2000">
          <a:solidFill>
            <a:srgbClr val="FFFF00"/>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2.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2.m4a"/><Relationship Id="rId2" Type="http://schemas.openxmlformats.org/officeDocument/2006/relationships/audio" Target="../media/media2.m4a"/></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2.png"/><Relationship Id="rId1" Type="http://schemas.microsoft.com/office/2007/relationships/media" Target="../media/media3.m4a"/><Relationship Id="rId2" Type="http://schemas.openxmlformats.org/officeDocument/2006/relationships/audio" Target="../media/media3.m4a"/></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2.png"/><Relationship Id="rId1" Type="http://schemas.microsoft.com/office/2007/relationships/media" Target="../media/media4.m4a"/><Relationship Id="rId2" Type="http://schemas.openxmlformats.org/officeDocument/2006/relationships/audio" Target="../media/media4.m4a"/></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png"/><Relationship Id="rId1" Type="http://schemas.microsoft.com/office/2007/relationships/media" Target="../media/media5.m4a"/><Relationship Id="rId2" Type="http://schemas.openxmlformats.org/officeDocument/2006/relationships/audio" Target="../media/media5.m4a"/></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kumimoji="1" lang="en-US" altLang="en-US" dirty="0" smtClean="0"/>
              <a:t>可执行文件</a:t>
            </a:r>
            <a:r>
              <a:rPr kumimoji="1" lang="zh-CN" altLang="en-US" dirty="0" smtClean="0"/>
              <a:t>与</a:t>
            </a:r>
            <a:r>
              <a:rPr kumimoji="1" lang="en-US" altLang="en-US" dirty="0" smtClean="0"/>
              <a:t>编译</a:t>
            </a:r>
            <a:endParaRPr kumimoji="1" lang="zh-CN" altLang="en-US" dirty="0"/>
          </a:p>
        </p:txBody>
      </p:sp>
      <p:sp>
        <p:nvSpPr>
          <p:cNvPr id="3" name="Subtitle 2"/>
          <p:cNvSpPr>
            <a:spLocks noGrp="1"/>
          </p:cNvSpPr>
          <p:nvPr>
            <p:ph type="subTitle" idx="1"/>
          </p:nvPr>
        </p:nvSpPr>
        <p:spPr/>
        <p:txBody>
          <a:bodyPr/>
          <a:lstStyle/>
          <a:p>
            <a:r>
              <a:rPr kumimoji="1" lang="zh-CN" altLang="en-US" dirty="0" smtClean="0"/>
              <a:t>刘宇栋</a:t>
            </a:r>
            <a:endParaRPr kumimoji="1" lang="en-US" altLang="zh-CN" dirty="0" smtClean="0"/>
          </a:p>
          <a:p>
            <a:r>
              <a:rPr kumimoji="1" lang="en-US" altLang="zh-CN" smtClean="0"/>
              <a:t>2016</a:t>
            </a:r>
            <a:endParaRPr kumimoji="1" lang="zh-CN" altLang="en-US" dirty="0"/>
          </a:p>
        </p:txBody>
      </p:sp>
      <p:pic>
        <p:nvPicPr>
          <p:cNvPr id="4" name="声音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260515886"/>
      </p:ext>
    </p:extLst>
  </p:cSld>
  <p:clrMapOvr>
    <a:masterClrMapping/>
  </p:clrMapOvr>
  <mc:AlternateContent xmlns:mc="http://schemas.openxmlformats.org/markup-compatibility/2006" xmlns:p14="http://schemas.microsoft.com/office/powerpoint/2010/main">
    <mc:Choice Requires="p14">
      <p:transition spd="slow" p14:dur="2000" advTm="11025"/>
    </mc:Choice>
    <mc:Fallback xmlns="">
      <p:transition spd="slow" advTm="11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ELF</a:t>
            </a:r>
            <a:r>
              <a:rPr kumimoji="1" lang="zh-CN" altLang="en-US" dirty="0"/>
              <a:t>文件格式</a:t>
            </a:r>
          </a:p>
        </p:txBody>
      </p:sp>
      <p:sp>
        <p:nvSpPr>
          <p:cNvPr id="3" name="Content Placeholder 2"/>
          <p:cNvSpPr>
            <a:spLocks noGrp="1"/>
          </p:cNvSpPr>
          <p:nvPr>
            <p:ph idx="1"/>
          </p:nvPr>
        </p:nvSpPr>
        <p:spPr>
          <a:xfrm>
            <a:off x="457200" y="1572589"/>
            <a:ext cx="8229600" cy="4525963"/>
          </a:xfrm>
        </p:spPr>
        <p:txBody>
          <a:bodyPr/>
          <a:lstStyle/>
          <a:p>
            <a:r>
              <a:rPr kumimoji="1" lang="zh-CN" altLang="en-US" dirty="0" smtClean="0"/>
              <a:t>可执行文件规定好了代码、数据存储在哪个虚拟地址</a:t>
            </a:r>
            <a:endParaRPr kumimoji="1" lang="en-US" altLang="zh-CN" dirty="0" smtClean="0"/>
          </a:p>
          <a:p>
            <a:r>
              <a:rPr kumimoji="1" lang="en-US" altLang="zh-CN" dirty="0" smtClean="0"/>
              <a:t>OS</a:t>
            </a:r>
            <a:r>
              <a:rPr kumimoji="1" lang="zh-CN" altLang="en-US" dirty="0" smtClean="0"/>
              <a:t>通过</a:t>
            </a:r>
            <a:r>
              <a:rPr kumimoji="1" lang="zh-CN" altLang="en-US" u="sng" dirty="0" smtClean="0"/>
              <a:t>段描述符表</a:t>
            </a:r>
            <a:r>
              <a:rPr kumimoji="1" lang="zh-CN" altLang="en-US" dirty="0" smtClean="0"/>
              <a:t>和</a:t>
            </a:r>
            <a:r>
              <a:rPr kumimoji="1" lang="zh-CN" altLang="en-US" u="sng" dirty="0" smtClean="0"/>
              <a:t>页表</a:t>
            </a:r>
            <a:r>
              <a:rPr kumimoji="1" lang="zh-CN" altLang="en-US" dirty="0" smtClean="0"/>
              <a:t>把虚拟地址映射到物理内存</a:t>
            </a:r>
            <a:endParaRPr kumimoji="1" lang="zh-CN" altLang="en-US" dirty="0"/>
          </a:p>
        </p:txBody>
      </p:sp>
    </p:spTree>
    <p:extLst>
      <p:ext uri="{BB962C8B-B14F-4D97-AF65-F5344CB8AC3E}">
        <p14:creationId xmlns:p14="http://schemas.microsoft.com/office/powerpoint/2010/main" val="13325537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生成目标文件的过程</a:t>
            </a:r>
            <a:endParaRPr kumimoji="1" lang="zh-CN" altLang="en-US" dirty="0"/>
          </a:p>
        </p:txBody>
      </p:sp>
      <p:sp>
        <p:nvSpPr>
          <p:cNvPr id="3" name="Content Placeholder 2"/>
          <p:cNvSpPr>
            <a:spLocks noGrp="1"/>
          </p:cNvSpPr>
          <p:nvPr>
            <p:ph idx="1"/>
          </p:nvPr>
        </p:nvSpPr>
        <p:spPr/>
        <p:txBody>
          <a:bodyPr/>
          <a:lstStyle/>
          <a:p>
            <a:r>
              <a:rPr lang="zh-TW" altLang="en-US" b="1" dirty="0" smtClean="0"/>
              <a:t>预处理：</a:t>
            </a:r>
            <a:r>
              <a:rPr lang="en-US" altLang="zh-TW" b="1" dirty="0" err="1" smtClean="0"/>
              <a:t>gcc</a:t>
            </a:r>
            <a:r>
              <a:rPr lang="en-US" altLang="zh-TW" b="1" dirty="0" smtClean="0"/>
              <a:t> </a:t>
            </a:r>
            <a:r>
              <a:rPr lang="en-US" altLang="zh-TW" b="1" dirty="0"/>
              <a:t>-E -o </a:t>
            </a:r>
            <a:r>
              <a:rPr lang="en-US" altLang="zh-TW" b="1" dirty="0" err="1"/>
              <a:t>main.i</a:t>
            </a:r>
            <a:r>
              <a:rPr lang="en-US" altLang="zh-TW" b="1" dirty="0"/>
              <a:t> </a:t>
            </a:r>
            <a:r>
              <a:rPr lang="en-US" altLang="zh-TW" b="1" dirty="0" err="1"/>
              <a:t>main.c</a:t>
            </a:r>
            <a:endParaRPr lang="en-US" altLang="zh-TW" b="1" dirty="0"/>
          </a:p>
          <a:p>
            <a:r>
              <a:rPr lang="zh-TW" altLang="en-US" b="1" dirty="0" smtClean="0"/>
              <a:t>编译 </a:t>
            </a:r>
            <a:r>
              <a:rPr lang="en-US" altLang="zh-TW" b="1" dirty="0" err="1"/>
              <a:t>gcc</a:t>
            </a:r>
            <a:r>
              <a:rPr lang="en-US" altLang="zh-TW" b="1" dirty="0"/>
              <a:t> -S -o </a:t>
            </a:r>
            <a:r>
              <a:rPr lang="en-US" altLang="zh-TW" b="1" dirty="0" err="1"/>
              <a:t>main.s</a:t>
            </a:r>
            <a:r>
              <a:rPr lang="en-US" altLang="zh-TW" b="1" dirty="0"/>
              <a:t> </a:t>
            </a:r>
            <a:r>
              <a:rPr lang="en-US" altLang="zh-TW" b="1" dirty="0" err="1" smtClean="0"/>
              <a:t>main.</a:t>
            </a:r>
            <a:r>
              <a:rPr lang="en-US" altLang="zh-CN" b="1" dirty="0" err="1" smtClean="0"/>
              <a:t>i</a:t>
            </a:r>
            <a:endParaRPr lang="en-US" altLang="zh-TW" b="1" dirty="0"/>
          </a:p>
          <a:p>
            <a:r>
              <a:rPr lang="zh-TW" altLang="en-US" b="1" dirty="0" smtClean="0"/>
              <a:t>汇编</a:t>
            </a:r>
            <a:r>
              <a:rPr lang="en-US" altLang="zh-TW" b="1" dirty="0"/>
              <a:t>: </a:t>
            </a:r>
            <a:r>
              <a:rPr lang="en-US" altLang="zh-TW" b="1" dirty="0" err="1"/>
              <a:t>gcc</a:t>
            </a:r>
            <a:r>
              <a:rPr lang="en-US" altLang="zh-TW" b="1" dirty="0"/>
              <a:t> -c -o </a:t>
            </a:r>
            <a:r>
              <a:rPr lang="en-US" altLang="zh-TW" b="1" dirty="0" err="1"/>
              <a:t>main.o</a:t>
            </a:r>
            <a:r>
              <a:rPr lang="en-US" altLang="zh-TW" b="1" dirty="0"/>
              <a:t> </a:t>
            </a:r>
            <a:r>
              <a:rPr lang="en-US" altLang="zh-TW" b="1" dirty="0" err="1" smtClean="0"/>
              <a:t>main.s</a:t>
            </a:r>
            <a:endParaRPr lang="en-US" altLang="zh-TW" b="1" dirty="0"/>
          </a:p>
          <a:p>
            <a:r>
              <a:rPr lang="zh-CN" altLang="pt-BR" b="1" dirty="0" smtClean="0"/>
              <a:t>链接</a:t>
            </a:r>
            <a:r>
              <a:rPr lang="pt-BR" altLang="zh-CN" b="1" dirty="0"/>
              <a:t>: </a:t>
            </a:r>
            <a:r>
              <a:rPr lang="pt-BR" altLang="zh-CN" b="1" dirty="0" err="1"/>
              <a:t>gcc</a:t>
            </a:r>
            <a:r>
              <a:rPr lang="pt-BR" altLang="zh-CN" b="1" dirty="0"/>
              <a:t> -o </a:t>
            </a:r>
            <a:r>
              <a:rPr lang="pt-BR" altLang="zh-CN" b="1" dirty="0" err="1" smtClean="0"/>
              <a:t>main</a:t>
            </a:r>
            <a:r>
              <a:rPr lang="pt-BR" altLang="zh-CN" b="1" dirty="0" smtClean="0"/>
              <a:t> </a:t>
            </a:r>
            <a:r>
              <a:rPr lang="pt-BR" altLang="zh-CN" b="1" dirty="0" err="1" smtClean="0"/>
              <a:t>main.o</a:t>
            </a:r>
            <a:endParaRPr lang="pt-BR" altLang="zh-CN" b="1" dirty="0" smtClean="0"/>
          </a:p>
          <a:p>
            <a:r>
              <a:rPr lang="zh-TW" altLang="en-US" dirty="0" smtClean="0"/>
              <a:t>四步</a:t>
            </a:r>
            <a:r>
              <a:rPr lang="zh-TW" altLang="en-US" dirty="0"/>
              <a:t>合一</a:t>
            </a:r>
          </a:p>
          <a:p>
            <a:pPr marL="0" indent="0">
              <a:buNone/>
            </a:pPr>
            <a:r>
              <a:rPr lang="en-US" altLang="zh-TW" dirty="0"/>
              <a:t>	</a:t>
            </a:r>
            <a:r>
              <a:rPr lang="en-US" altLang="zh-TW" dirty="0" err="1" smtClean="0"/>
              <a:t>gcc</a:t>
            </a:r>
            <a:r>
              <a:rPr lang="en-US" altLang="zh-TW" dirty="0" smtClean="0"/>
              <a:t> </a:t>
            </a:r>
            <a:r>
              <a:rPr lang="en-US" altLang="zh-CN" dirty="0" smtClean="0"/>
              <a:t>–o main </a:t>
            </a:r>
            <a:r>
              <a:rPr lang="en-US" altLang="zh-TW" dirty="0" err="1" smtClean="0"/>
              <a:t>main.c</a:t>
            </a:r>
            <a:endParaRPr kumimoji="1" lang="zh-CN" altLang="en-US" dirty="0"/>
          </a:p>
        </p:txBody>
      </p:sp>
    </p:spTree>
    <p:extLst>
      <p:ext uri="{BB962C8B-B14F-4D97-AF65-F5344CB8AC3E}">
        <p14:creationId xmlns:p14="http://schemas.microsoft.com/office/powerpoint/2010/main" val="3853632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预处理</a:t>
            </a:r>
            <a:endParaRPr kumimoji="1" lang="zh-CN" altLang="en-US" dirty="0"/>
          </a:p>
        </p:txBody>
      </p:sp>
      <p:sp>
        <p:nvSpPr>
          <p:cNvPr id="3" name="Content Placeholder 2"/>
          <p:cNvSpPr>
            <a:spLocks noGrp="1"/>
          </p:cNvSpPr>
          <p:nvPr>
            <p:ph idx="1"/>
          </p:nvPr>
        </p:nvSpPr>
        <p:spPr/>
        <p:txBody>
          <a:bodyPr/>
          <a:lstStyle/>
          <a:p>
            <a:r>
              <a:rPr kumimoji="1" lang="zh-CN" altLang="en-US" dirty="0" smtClean="0"/>
              <a:t>进行文本替换</a:t>
            </a:r>
            <a:endParaRPr kumimoji="1" lang="en-US" altLang="zh-CN" dirty="0" smtClean="0"/>
          </a:p>
          <a:p>
            <a:pPr lvl="1"/>
            <a:r>
              <a:rPr kumimoji="1" lang="zh-CN" altLang="en-US" dirty="0" smtClean="0"/>
              <a:t>在</a:t>
            </a:r>
            <a:r>
              <a:rPr kumimoji="1" lang="en-US" altLang="zh-CN" dirty="0" smtClean="0"/>
              <a:t>#include &lt;</a:t>
            </a:r>
            <a:r>
              <a:rPr kumimoji="1" lang="en-US" altLang="zh-CN" dirty="0" err="1" smtClean="0"/>
              <a:t>xxx.h</a:t>
            </a:r>
            <a:r>
              <a:rPr kumimoji="1" lang="en-US" altLang="zh-CN" dirty="0" smtClean="0"/>
              <a:t>&gt;</a:t>
            </a:r>
            <a:r>
              <a:rPr kumimoji="1" lang="zh-CN" altLang="en-US" dirty="0" smtClean="0"/>
              <a:t>行处，加入</a:t>
            </a:r>
            <a:r>
              <a:rPr kumimoji="1" lang="en-US" altLang="zh-CN" dirty="0" err="1" smtClean="0"/>
              <a:t>xxx.</a:t>
            </a:r>
            <a:r>
              <a:rPr kumimoji="1" lang="en-US" altLang="en-US" dirty="0" err="1" smtClean="0"/>
              <a:t>的所有内容</a:t>
            </a:r>
            <a:endParaRPr kumimoji="1" lang="en-US" altLang="en-US" dirty="0" smtClean="0"/>
          </a:p>
          <a:p>
            <a:pPr lvl="1"/>
            <a:r>
              <a:rPr kumimoji="1" lang="en-US" altLang="en-US" dirty="0" smtClean="0"/>
              <a:t>所有宏进行字符串替换</a:t>
            </a:r>
            <a:endParaRPr kumimoji="1" lang="zh-CN" altLang="en-US" dirty="0"/>
          </a:p>
        </p:txBody>
      </p:sp>
    </p:spTree>
    <p:extLst>
      <p:ext uri="{BB962C8B-B14F-4D97-AF65-F5344CB8AC3E}">
        <p14:creationId xmlns:p14="http://schemas.microsoft.com/office/powerpoint/2010/main" val="30057784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编译</a:t>
            </a:r>
            <a:endParaRPr kumimoji="1" lang="zh-CN" altLang="en-US" dirty="0"/>
          </a:p>
        </p:txBody>
      </p:sp>
      <p:sp>
        <p:nvSpPr>
          <p:cNvPr id="3" name="Content Placeholder 2"/>
          <p:cNvSpPr>
            <a:spLocks noGrp="1"/>
          </p:cNvSpPr>
          <p:nvPr>
            <p:ph idx="1"/>
          </p:nvPr>
        </p:nvSpPr>
        <p:spPr/>
        <p:txBody>
          <a:bodyPr/>
          <a:lstStyle/>
          <a:p>
            <a:r>
              <a:rPr kumimoji="1" lang="zh-CN" altLang="en-US" dirty="0" smtClean="0"/>
              <a:t>将程序编译为相应平台的汇编代码</a:t>
            </a:r>
            <a:endParaRPr kumimoji="1" lang="en-US" altLang="zh-CN" dirty="0" smtClean="0"/>
          </a:p>
          <a:p>
            <a:pPr lvl="1"/>
            <a:r>
              <a:rPr kumimoji="1" lang="en-US" altLang="en-US" dirty="0" smtClean="0"/>
              <a:t>调用处显示函数名称</a:t>
            </a:r>
          </a:p>
          <a:p>
            <a:pPr lvl="2"/>
            <a:r>
              <a:rPr kumimoji="1" lang="en-US" altLang="zh-CN" dirty="0" err="1" smtClean="0"/>
              <a:t>Main.s</a:t>
            </a:r>
            <a:r>
              <a:rPr kumimoji="1" lang="zh-CN" altLang="en-US" dirty="0" smtClean="0"/>
              <a:t>中的</a:t>
            </a:r>
            <a:r>
              <a:rPr kumimoji="1" lang="en-US" altLang="zh-CN" dirty="0" smtClean="0"/>
              <a:t>swap</a:t>
            </a:r>
          </a:p>
          <a:p>
            <a:pPr lvl="2"/>
            <a:endParaRPr kumimoji="1" lang="zh-CN" altLang="en-US" dirty="0"/>
          </a:p>
        </p:txBody>
      </p:sp>
    </p:spTree>
    <p:extLst>
      <p:ext uri="{BB962C8B-B14F-4D97-AF65-F5344CB8AC3E}">
        <p14:creationId xmlns:p14="http://schemas.microsoft.com/office/powerpoint/2010/main" val="27712972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汇编</a:t>
            </a:r>
            <a:endParaRPr kumimoji="1" lang="zh-CN" altLang="en-US" dirty="0"/>
          </a:p>
        </p:txBody>
      </p:sp>
      <p:sp>
        <p:nvSpPr>
          <p:cNvPr id="3" name="Content Placeholder 2"/>
          <p:cNvSpPr>
            <a:spLocks noGrp="1"/>
          </p:cNvSpPr>
          <p:nvPr>
            <p:ph idx="1"/>
          </p:nvPr>
        </p:nvSpPr>
        <p:spPr/>
        <p:txBody>
          <a:bodyPr/>
          <a:lstStyle/>
          <a:p>
            <a:r>
              <a:rPr kumimoji="1" lang="zh-CN" altLang="en-US" dirty="0" smtClean="0"/>
              <a:t>将汇编代码转换为机器码</a:t>
            </a:r>
            <a:r>
              <a:rPr kumimoji="1" lang="en-US" altLang="zh-CN" dirty="0" smtClean="0"/>
              <a:t> </a:t>
            </a:r>
            <a:endParaRPr kumimoji="1" lang="en-US" altLang="zh-CN" dirty="0"/>
          </a:p>
          <a:p>
            <a:pPr lvl="1"/>
            <a:r>
              <a:rPr kumimoji="1" lang="en-US" altLang="zh-CN" dirty="0"/>
              <a:t>Win1: vi </a:t>
            </a:r>
            <a:r>
              <a:rPr kumimoji="1" lang="en-US" altLang="zh-CN" dirty="0" err="1"/>
              <a:t>main.o</a:t>
            </a:r>
            <a:r>
              <a:rPr kumimoji="1" lang="en-US" altLang="zh-CN" dirty="0"/>
              <a:t> :%!</a:t>
            </a:r>
            <a:r>
              <a:rPr kumimoji="1" lang="en-US" altLang="zh-CN" dirty="0" err="1"/>
              <a:t>xxd</a:t>
            </a:r>
            <a:r>
              <a:rPr kumimoji="1" lang="en-US" altLang="zh-CN" dirty="0"/>
              <a:t> </a:t>
            </a:r>
            <a:endParaRPr kumimoji="1" lang="en-US" altLang="zh-CN" dirty="0" smtClean="0"/>
          </a:p>
          <a:p>
            <a:pPr lvl="2"/>
            <a:r>
              <a:rPr kumimoji="1" lang="zh-CN" altLang="en-US" dirty="0" smtClean="0"/>
              <a:t>显示</a:t>
            </a:r>
            <a:r>
              <a:rPr kumimoji="1" lang="en-US" altLang="zh-CN" dirty="0" smtClean="0"/>
              <a:t>HEX</a:t>
            </a:r>
            <a:endParaRPr kumimoji="1" lang="en-US" altLang="zh-CN" dirty="0"/>
          </a:p>
          <a:p>
            <a:pPr lvl="2"/>
            <a:r>
              <a:rPr kumimoji="1" lang="zh-CN" altLang="en-US" dirty="0" smtClean="0"/>
              <a:t>通过</a:t>
            </a:r>
            <a:r>
              <a:rPr kumimoji="1" lang="en-US" altLang="zh-CN" dirty="0"/>
              <a:t>win2</a:t>
            </a:r>
            <a:r>
              <a:rPr kumimoji="1" lang="zh-CN" altLang="en-US" dirty="0"/>
              <a:t>的值找到</a:t>
            </a:r>
            <a:r>
              <a:rPr kumimoji="1" lang="en-US" altLang="zh-CN" dirty="0"/>
              <a:t>.text</a:t>
            </a:r>
          </a:p>
          <a:p>
            <a:pPr lvl="1"/>
            <a:r>
              <a:rPr kumimoji="1" lang="en-US" altLang="zh-CN" dirty="0"/>
              <a:t>Win2: </a:t>
            </a:r>
            <a:r>
              <a:rPr kumimoji="1" lang="en-US" altLang="zh-CN" dirty="0" err="1"/>
              <a:t>objdump</a:t>
            </a:r>
            <a:r>
              <a:rPr kumimoji="1" lang="en-US" altLang="zh-CN" dirty="0"/>
              <a:t> –h </a:t>
            </a:r>
            <a:r>
              <a:rPr kumimoji="1" lang="en-US" altLang="zh-CN" dirty="0" err="1"/>
              <a:t>main.o</a:t>
            </a:r>
            <a:r>
              <a:rPr kumimoji="1" lang="en-US" altLang="zh-CN" dirty="0"/>
              <a:t> </a:t>
            </a:r>
            <a:endParaRPr kumimoji="1" lang="en-US" altLang="zh-CN" dirty="0" smtClean="0"/>
          </a:p>
          <a:p>
            <a:pPr lvl="2"/>
            <a:r>
              <a:rPr kumimoji="1" lang="zh-CN" altLang="en-US" dirty="0" smtClean="0"/>
              <a:t>显示</a:t>
            </a:r>
            <a:r>
              <a:rPr kumimoji="1" lang="en-US" altLang="zh-CN" dirty="0"/>
              <a:t>sections,</a:t>
            </a:r>
            <a:r>
              <a:rPr kumimoji="1" lang="zh-CN" altLang="en-US" dirty="0"/>
              <a:t>找到</a:t>
            </a:r>
            <a:r>
              <a:rPr kumimoji="1" lang="en-US" altLang="zh-CN" dirty="0"/>
              <a:t>.text</a:t>
            </a:r>
            <a:r>
              <a:rPr kumimoji="1" lang="zh-CN" altLang="en-US" dirty="0"/>
              <a:t>的偏移</a:t>
            </a:r>
            <a:endParaRPr kumimoji="1" lang="en-US" altLang="zh-CN" dirty="0"/>
          </a:p>
          <a:p>
            <a:pPr lvl="1"/>
            <a:r>
              <a:rPr kumimoji="1" lang="en-US" altLang="zh-CN" dirty="0"/>
              <a:t>Win3: </a:t>
            </a:r>
            <a:r>
              <a:rPr kumimoji="1" lang="en-US" altLang="zh-CN" dirty="0" err="1"/>
              <a:t>objdump</a:t>
            </a:r>
            <a:r>
              <a:rPr kumimoji="1" lang="en-US" altLang="zh-CN" dirty="0"/>
              <a:t> –d </a:t>
            </a:r>
            <a:r>
              <a:rPr kumimoji="1" lang="en-US" altLang="zh-CN" dirty="0" err="1"/>
              <a:t>main.o</a:t>
            </a:r>
            <a:r>
              <a:rPr kumimoji="1" lang="en-US" altLang="zh-CN" dirty="0"/>
              <a:t> </a:t>
            </a:r>
            <a:endParaRPr kumimoji="1" lang="en-US" altLang="zh-CN" dirty="0" smtClean="0"/>
          </a:p>
          <a:p>
            <a:pPr lvl="2"/>
            <a:r>
              <a:rPr kumimoji="1" lang="zh-CN" altLang="en-US" dirty="0" smtClean="0"/>
              <a:t>显示反汇编</a:t>
            </a:r>
            <a:r>
              <a:rPr kumimoji="1" lang="en-US" altLang="zh-CN" dirty="0"/>
              <a:t>,</a:t>
            </a:r>
            <a:r>
              <a:rPr kumimoji="1" lang="zh-CN" altLang="en-US" dirty="0"/>
              <a:t>同样找到</a:t>
            </a:r>
            <a:r>
              <a:rPr kumimoji="1" lang="en-US" altLang="zh-CN" dirty="0"/>
              <a:t>.text</a:t>
            </a:r>
            <a:endParaRPr kumimoji="1" lang="zh-CN" altLang="en-US" dirty="0"/>
          </a:p>
          <a:p>
            <a:pPr lvl="1"/>
            <a:endParaRPr kumimoji="1" lang="zh-CN" altLang="en-US" dirty="0"/>
          </a:p>
        </p:txBody>
      </p:sp>
    </p:spTree>
    <p:extLst>
      <p:ext uri="{BB962C8B-B14F-4D97-AF65-F5344CB8AC3E}">
        <p14:creationId xmlns:p14="http://schemas.microsoft.com/office/powerpoint/2010/main" val="16508769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链接</a:t>
            </a:r>
            <a:endParaRPr kumimoji="1" lang="zh-CN" altLang="en-US" dirty="0"/>
          </a:p>
        </p:txBody>
      </p:sp>
      <p:sp>
        <p:nvSpPr>
          <p:cNvPr id="3" name="Content Placeholder 2"/>
          <p:cNvSpPr>
            <a:spLocks noGrp="1"/>
          </p:cNvSpPr>
          <p:nvPr>
            <p:ph idx="1"/>
          </p:nvPr>
        </p:nvSpPr>
        <p:spPr/>
        <p:txBody>
          <a:bodyPr/>
          <a:lstStyle/>
          <a:p>
            <a:r>
              <a:rPr lang="zh-TW" altLang="en-US" b="1" dirty="0" smtClean="0"/>
              <a:t>就</a:t>
            </a:r>
            <a:r>
              <a:rPr lang="zh-TW" altLang="en-US" b="1" dirty="0"/>
              <a:t>是将不同部分代码和数据收集和组合为一个单一文件的过程，这个文件可以被加载到存储器并执行。</a:t>
            </a:r>
          </a:p>
          <a:p>
            <a:r>
              <a:rPr lang="zh-TW" altLang="en-US" b="1" dirty="0" smtClean="0"/>
              <a:t>链接的时间</a:t>
            </a:r>
            <a:endParaRPr lang="zh-TW" altLang="en-US" b="1" dirty="0"/>
          </a:p>
          <a:p>
            <a:pPr lvl="1"/>
            <a:r>
              <a:rPr lang="zh-TW" altLang="en-US" b="1" dirty="0" smtClean="0"/>
              <a:t>编译时</a:t>
            </a:r>
            <a:r>
              <a:rPr lang="zh-TW" altLang="en-US" b="1" dirty="0"/>
              <a:t>，</a:t>
            </a:r>
            <a:r>
              <a:rPr lang="zh-TW" altLang="en-US" b="1" dirty="0" smtClean="0"/>
              <a:t>即静态链接</a:t>
            </a:r>
          </a:p>
          <a:p>
            <a:pPr lvl="1"/>
            <a:r>
              <a:rPr lang="zh-TW" altLang="en-US" b="1" dirty="0" smtClean="0"/>
              <a:t>加载时</a:t>
            </a:r>
            <a:r>
              <a:rPr lang="zh-TW" altLang="en-US" b="1" dirty="0"/>
              <a:t>，</a:t>
            </a:r>
            <a:r>
              <a:rPr lang="zh-TW" altLang="en-US" b="1" dirty="0" smtClean="0"/>
              <a:t>即动态链接</a:t>
            </a:r>
            <a:endParaRPr lang="zh-TW" altLang="en-US" b="1" dirty="0"/>
          </a:p>
        </p:txBody>
      </p:sp>
    </p:spTree>
    <p:extLst>
      <p:ext uri="{BB962C8B-B14F-4D97-AF65-F5344CB8AC3E}">
        <p14:creationId xmlns:p14="http://schemas.microsoft.com/office/powerpoint/2010/main" val="18890940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链接</a:t>
            </a:r>
          </a:p>
        </p:txBody>
      </p:sp>
      <p:sp>
        <p:nvSpPr>
          <p:cNvPr id="3" name="Content Placeholder 2"/>
          <p:cNvSpPr>
            <a:spLocks noGrp="1"/>
          </p:cNvSpPr>
          <p:nvPr>
            <p:ph idx="1"/>
          </p:nvPr>
        </p:nvSpPr>
        <p:spPr/>
        <p:txBody>
          <a:bodyPr/>
          <a:lstStyle/>
          <a:p>
            <a:r>
              <a:rPr lang="zh-TW" altLang="en-US" b="1" dirty="0"/>
              <a:t>带来的好处</a:t>
            </a:r>
          </a:p>
          <a:p>
            <a:pPr lvl="1"/>
            <a:r>
              <a:rPr lang="zh-TW" altLang="en-US" b="1" dirty="0" smtClean="0"/>
              <a:t>使模块划编程成为</a:t>
            </a:r>
            <a:r>
              <a:rPr lang="zh-TW" altLang="en-US" b="1" dirty="0"/>
              <a:t>可能</a:t>
            </a:r>
          </a:p>
          <a:p>
            <a:pPr lvl="1"/>
            <a:r>
              <a:rPr lang="zh-TW" altLang="en-US" b="1" dirty="0" smtClean="0"/>
              <a:t>各模块可以</a:t>
            </a:r>
            <a:r>
              <a:rPr lang="zh-TW" altLang="en-US" b="1" dirty="0"/>
              <a:t>独立的编译、维护；相互之间不受影响。</a:t>
            </a:r>
          </a:p>
          <a:p>
            <a:endParaRPr kumimoji="1" lang="zh-CN" altLang="en-US" dirty="0"/>
          </a:p>
        </p:txBody>
      </p:sp>
    </p:spTree>
    <p:extLst>
      <p:ext uri="{BB962C8B-B14F-4D97-AF65-F5344CB8AC3E}">
        <p14:creationId xmlns:p14="http://schemas.microsoft.com/office/powerpoint/2010/main" val="3035612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学习链接知识的</a:t>
            </a:r>
            <a:r>
              <a:rPr lang="zh-TW" altLang="en-US" b="1" dirty="0" smtClean="0"/>
              <a:t>重要性</a:t>
            </a:r>
            <a:endParaRPr kumimoji="1" lang="zh-CN" altLang="en-US" dirty="0"/>
          </a:p>
        </p:txBody>
      </p:sp>
      <p:sp>
        <p:nvSpPr>
          <p:cNvPr id="3" name="Content Placeholder 2"/>
          <p:cNvSpPr>
            <a:spLocks noGrp="1"/>
          </p:cNvSpPr>
          <p:nvPr>
            <p:ph idx="1"/>
          </p:nvPr>
        </p:nvSpPr>
        <p:spPr/>
        <p:txBody>
          <a:bodyPr/>
          <a:lstStyle/>
          <a:p>
            <a:pPr marL="342900" lvl="1" indent="-342900">
              <a:buFontTx/>
              <a:buChar char="•"/>
            </a:pPr>
            <a:r>
              <a:rPr lang="zh-TW" altLang="en-US" b="1" dirty="0"/>
              <a:t>理解链接器将帮助你构</a:t>
            </a:r>
            <a:r>
              <a:rPr lang="zh-TW" altLang="en-US" b="1" dirty="0" smtClean="0"/>
              <a:t>造大型程序</a:t>
            </a:r>
            <a:endParaRPr lang="en-US" altLang="zh-TW" b="1" dirty="0" smtClean="0"/>
          </a:p>
          <a:p>
            <a:r>
              <a:rPr lang="zh-TW" altLang="en-US" b="1" dirty="0" smtClean="0"/>
              <a:t>帮助你避免一些危险的编程错误</a:t>
            </a:r>
            <a:endParaRPr lang="en-US" altLang="zh-TW" b="1" dirty="0" smtClean="0"/>
          </a:p>
          <a:p>
            <a:r>
              <a:rPr lang="zh-TW" altLang="en-US" b="1" dirty="0" smtClean="0"/>
              <a:t>帮助你理解语</a:t>
            </a:r>
            <a:r>
              <a:rPr lang="zh-TW" altLang="en-US" b="1" dirty="0"/>
              <a:t>言的作用域是如何实现</a:t>
            </a:r>
            <a:r>
              <a:rPr lang="zh-TW" altLang="en-US" b="1" dirty="0" smtClean="0"/>
              <a:t>的</a:t>
            </a:r>
            <a:endParaRPr lang="en-US" altLang="zh-TW" b="1" dirty="0" smtClean="0"/>
          </a:p>
          <a:p>
            <a:pPr lvl="1"/>
            <a:r>
              <a:rPr lang="zh-TW" altLang="en-US" dirty="0" smtClean="0"/>
              <a:t>全局的局部变</a:t>
            </a:r>
            <a:r>
              <a:rPr lang="zh-TW" altLang="en-US" dirty="0"/>
              <a:t>量的差别</a:t>
            </a:r>
          </a:p>
          <a:p>
            <a:pPr lvl="1"/>
            <a:r>
              <a:rPr lang="zh-TW" altLang="en-US" dirty="0"/>
              <a:t>静态变量或函数意味着什么</a:t>
            </a:r>
          </a:p>
          <a:p>
            <a:r>
              <a:rPr lang="zh-TW" altLang="en-US" b="1" dirty="0" smtClean="0"/>
              <a:t>帮助你</a:t>
            </a:r>
            <a:r>
              <a:rPr lang="zh-TW" altLang="en-US" b="1" dirty="0"/>
              <a:t>理解其他</a:t>
            </a:r>
            <a:r>
              <a:rPr lang="zh-TW" altLang="en-US" b="1" dirty="0" smtClean="0"/>
              <a:t>重要的概念</a:t>
            </a:r>
            <a:endParaRPr lang="en-US" altLang="zh-TW" b="1" dirty="0" smtClean="0"/>
          </a:p>
          <a:p>
            <a:pPr lvl="1"/>
            <a:r>
              <a:rPr lang="zh-TW" altLang="en-US" dirty="0" smtClean="0"/>
              <a:t>可执</a:t>
            </a:r>
            <a:r>
              <a:rPr lang="zh-TW" altLang="en-US" dirty="0"/>
              <a:t>行</a:t>
            </a:r>
            <a:r>
              <a:rPr lang="zh-TW" altLang="en-US" dirty="0" smtClean="0"/>
              <a:t>目标文件</a:t>
            </a:r>
            <a:r>
              <a:rPr lang="en-US" altLang="zh-TW" dirty="0" smtClean="0"/>
              <a:t>	</a:t>
            </a:r>
            <a:r>
              <a:rPr lang="zh-TW" altLang="en-US" dirty="0" smtClean="0"/>
              <a:t>加载运行程序的过程</a:t>
            </a:r>
            <a:endParaRPr lang="en-US" altLang="zh-TW" dirty="0" smtClean="0"/>
          </a:p>
          <a:p>
            <a:pPr lvl="1"/>
            <a:r>
              <a:rPr lang="zh-TW" altLang="en-US" dirty="0" smtClean="0"/>
              <a:t>虚拟存储器</a:t>
            </a:r>
            <a:endParaRPr lang="en-US" altLang="zh-TW" dirty="0"/>
          </a:p>
          <a:p>
            <a:r>
              <a:rPr lang="zh-TW" altLang="en-US" b="1" dirty="0" smtClean="0"/>
              <a:t>使你能够开发共享库</a:t>
            </a:r>
            <a:endParaRPr kumimoji="1" lang="zh-CN" altLang="en-US" dirty="0"/>
          </a:p>
        </p:txBody>
      </p:sp>
    </p:spTree>
    <p:extLst>
      <p:ext uri="{BB962C8B-B14F-4D97-AF65-F5344CB8AC3E}">
        <p14:creationId xmlns:p14="http://schemas.microsoft.com/office/powerpoint/2010/main" val="28008934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静态链接</a:t>
            </a:r>
            <a:endParaRPr kumimoji="1" lang="zh-CN" altLang="en-US" dirty="0"/>
          </a:p>
        </p:txBody>
      </p:sp>
      <p:sp>
        <p:nvSpPr>
          <p:cNvPr id="3" name="Content Placeholder 2"/>
          <p:cNvSpPr>
            <a:spLocks noGrp="1"/>
          </p:cNvSpPr>
          <p:nvPr>
            <p:ph idx="1"/>
          </p:nvPr>
        </p:nvSpPr>
        <p:spPr/>
        <p:txBody>
          <a:bodyPr/>
          <a:lstStyle/>
          <a:p>
            <a:r>
              <a:rPr lang="zh-TW" altLang="en-US" dirty="0" smtClean="0"/>
              <a:t>静态链接</a:t>
            </a:r>
            <a:r>
              <a:rPr lang="zh-TW" altLang="en-US" dirty="0"/>
              <a:t>的定义；</a:t>
            </a:r>
          </a:p>
          <a:p>
            <a:pPr lvl="1"/>
            <a:r>
              <a:rPr lang="zh-TW" altLang="en-US" dirty="0"/>
              <a:t>以一组可重定位目标文件和命令行参数作为输入</a:t>
            </a:r>
            <a:r>
              <a:rPr lang="zh-TW" altLang="en-US" dirty="0" smtClean="0"/>
              <a:t>，生成一个</a:t>
            </a:r>
            <a:r>
              <a:rPr lang="zh-TW" altLang="en-US" dirty="0"/>
              <a:t>完全链接的，可以加载和运行的可执行文件的过程</a:t>
            </a:r>
            <a:r>
              <a:rPr lang="zh-TW" altLang="en-US" dirty="0" smtClean="0"/>
              <a:t>。</a:t>
            </a:r>
            <a:endParaRPr lang="en-US" altLang="zh-TW" dirty="0" smtClean="0"/>
          </a:p>
          <a:p>
            <a:r>
              <a:rPr lang="zh-TW" altLang="en-US" dirty="0" smtClean="0"/>
              <a:t>分为两个步骤</a:t>
            </a:r>
            <a:endParaRPr lang="en-US" altLang="zh-TW" dirty="0" smtClean="0"/>
          </a:p>
          <a:p>
            <a:pPr lvl="1"/>
            <a:r>
              <a:rPr lang="zh-TW" altLang="en-US" dirty="0" smtClean="0"/>
              <a:t>符号解析</a:t>
            </a:r>
            <a:endParaRPr lang="en-US" altLang="zh-TW" dirty="0" smtClean="0"/>
          </a:p>
          <a:p>
            <a:pPr lvl="1"/>
            <a:r>
              <a:rPr lang="zh-TW" altLang="en-US" dirty="0" smtClean="0"/>
              <a:t>重定位</a:t>
            </a:r>
            <a:endParaRPr lang="zh-TW" altLang="en-US" dirty="0"/>
          </a:p>
        </p:txBody>
      </p:sp>
    </p:spTree>
    <p:extLst>
      <p:ext uri="{BB962C8B-B14F-4D97-AF65-F5344CB8AC3E}">
        <p14:creationId xmlns:p14="http://schemas.microsoft.com/office/powerpoint/2010/main" val="3249119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符号解析</a:t>
            </a:r>
            <a:endParaRPr kumimoji="1" lang="zh-CN" altLang="en-US" dirty="0"/>
          </a:p>
        </p:txBody>
      </p:sp>
      <p:sp>
        <p:nvSpPr>
          <p:cNvPr id="3" name="Content Placeholder 2"/>
          <p:cNvSpPr>
            <a:spLocks noGrp="1"/>
          </p:cNvSpPr>
          <p:nvPr>
            <p:ph idx="1"/>
          </p:nvPr>
        </p:nvSpPr>
        <p:spPr/>
        <p:txBody>
          <a:bodyPr/>
          <a:lstStyle/>
          <a:p>
            <a:r>
              <a:rPr lang="ja-JP" altLang="en-US" b="1" dirty="0" smtClean="0"/>
              <a:t>符号</a:t>
            </a:r>
            <a:endParaRPr lang="en-US" altLang="ja-JP" b="1" dirty="0" smtClean="0"/>
          </a:p>
          <a:p>
            <a:pPr lvl="1"/>
            <a:r>
              <a:rPr lang="en-US" altLang="en-US" b="1" dirty="0" smtClean="0"/>
              <a:t>全局函数或全局变量的名称</a:t>
            </a:r>
          </a:p>
          <a:p>
            <a:pPr lvl="1"/>
            <a:endParaRPr lang="en-US" altLang="en-US" b="1" dirty="0" smtClean="0"/>
          </a:p>
          <a:p>
            <a:r>
              <a:rPr lang="ja-JP" altLang="en-US" b="1" dirty="0" smtClean="0"/>
              <a:t>符号</a:t>
            </a:r>
            <a:r>
              <a:rPr lang="ja-JP" altLang="en-US" b="1" dirty="0"/>
              <a:t>解析</a:t>
            </a:r>
          </a:p>
          <a:p>
            <a:pPr lvl="1"/>
            <a:r>
              <a:rPr lang="zh-TW" altLang="en-US" dirty="0"/>
              <a:t>目标文件中都有定义和引用的符号。</a:t>
            </a:r>
          </a:p>
          <a:p>
            <a:pPr lvl="1"/>
            <a:r>
              <a:rPr lang="zh-TW" altLang="en-US" dirty="0"/>
              <a:t>符号解析的目的就是将每个符号引用和一个符号定义相关联。</a:t>
            </a:r>
          </a:p>
          <a:p>
            <a:endParaRPr kumimoji="1" lang="zh-CN" altLang="en-US" dirty="0"/>
          </a:p>
        </p:txBody>
      </p:sp>
    </p:spTree>
    <p:extLst>
      <p:ext uri="{BB962C8B-B14F-4D97-AF65-F5344CB8AC3E}">
        <p14:creationId xmlns:p14="http://schemas.microsoft.com/office/powerpoint/2010/main" val="18003705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课程内容</a:t>
            </a:r>
            <a:endParaRPr kumimoji="1" lang="zh-CN" altLang="en-US" dirty="0"/>
          </a:p>
        </p:txBody>
      </p:sp>
      <p:sp>
        <p:nvSpPr>
          <p:cNvPr id="3" name="Content Placeholder 2"/>
          <p:cNvSpPr>
            <a:spLocks noGrp="1"/>
          </p:cNvSpPr>
          <p:nvPr>
            <p:ph idx="1"/>
          </p:nvPr>
        </p:nvSpPr>
        <p:spPr/>
        <p:txBody>
          <a:bodyPr/>
          <a:lstStyle/>
          <a:p>
            <a:r>
              <a:rPr kumimoji="1" lang="zh-CN" altLang="en-US" dirty="0"/>
              <a:t>目标文件</a:t>
            </a:r>
            <a:endParaRPr kumimoji="1" lang="en-US" altLang="zh-CN" dirty="0"/>
          </a:p>
          <a:p>
            <a:pPr lvl="1"/>
            <a:r>
              <a:rPr kumimoji="1" lang="en-US" altLang="en-US" dirty="0" smtClean="0"/>
              <a:t>分类:</a:t>
            </a:r>
            <a:r>
              <a:rPr kumimoji="1" lang="zh-CN" altLang="en-US" dirty="0" smtClean="0"/>
              <a:t>可重定位目标文件</a:t>
            </a:r>
            <a:r>
              <a:rPr kumimoji="1" lang="en-US" altLang="zh-CN" dirty="0" smtClean="0"/>
              <a:t> </a:t>
            </a:r>
            <a:r>
              <a:rPr kumimoji="1" lang="zh-CN" altLang="en-US" dirty="0" smtClean="0"/>
              <a:t>可执行文件</a:t>
            </a:r>
            <a:r>
              <a:rPr kumimoji="1" lang="en-US" altLang="zh-CN" dirty="0" smtClean="0"/>
              <a:t> </a:t>
            </a:r>
            <a:r>
              <a:rPr kumimoji="1" lang="zh-CN" altLang="en-US" dirty="0" smtClean="0"/>
              <a:t>库文件</a:t>
            </a:r>
            <a:endParaRPr kumimoji="1" lang="en-US" altLang="en-US" dirty="0" smtClean="0"/>
          </a:p>
          <a:p>
            <a:pPr lvl="1"/>
            <a:r>
              <a:rPr kumimoji="1" lang="en-US" altLang="en-US" dirty="0" err="1" smtClean="0"/>
              <a:t>常见格式：PE</a:t>
            </a:r>
            <a:r>
              <a:rPr kumimoji="1" lang="en-US" altLang="en-US" dirty="0" smtClean="0"/>
              <a:t> COFF</a:t>
            </a:r>
            <a:r>
              <a:rPr kumimoji="1" lang="en-US" altLang="zh-CN" dirty="0" smtClean="0"/>
              <a:t> </a:t>
            </a:r>
            <a:r>
              <a:rPr kumimoji="1" lang="en-US" altLang="zh-CN" dirty="0"/>
              <a:t>ELF</a:t>
            </a:r>
          </a:p>
          <a:p>
            <a:r>
              <a:rPr kumimoji="1" lang="zh-CN" altLang="en-US" dirty="0"/>
              <a:t>生成目标文件的过程</a:t>
            </a:r>
            <a:endParaRPr kumimoji="1" lang="en-US" altLang="zh-CN" dirty="0"/>
          </a:p>
          <a:p>
            <a:pPr lvl="1"/>
            <a:r>
              <a:rPr kumimoji="1" lang="zh-CN" altLang="en-US" dirty="0"/>
              <a:t>预处理</a:t>
            </a:r>
            <a:r>
              <a:rPr kumimoji="1" lang="en-US" altLang="zh-CN" dirty="0"/>
              <a:t> </a:t>
            </a:r>
            <a:r>
              <a:rPr kumimoji="1" lang="zh-CN" altLang="en-US" dirty="0"/>
              <a:t>编译</a:t>
            </a:r>
            <a:r>
              <a:rPr kumimoji="1" lang="en-US" altLang="zh-CN" dirty="0"/>
              <a:t> </a:t>
            </a:r>
            <a:r>
              <a:rPr kumimoji="1" lang="zh-CN" altLang="en-US" dirty="0"/>
              <a:t>汇编</a:t>
            </a:r>
            <a:r>
              <a:rPr kumimoji="1" lang="en-US" altLang="zh-CN" dirty="0"/>
              <a:t> </a:t>
            </a:r>
            <a:r>
              <a:rPr kumimoji="1" lang="zh-CN" altLang="en-US" dirty="0"/>
              <a:t>链接</a:t>
            </a:r>
            <a:endParaRPr kumimoji="1" lang="en-US" altLang="zh-CN" dirty="0"/>
          </a:p>
          <a:p>
            <a:pPr lvl="1"/>
            <a:r>
              <a:rPr kumimoji="1" lang="zh-CN" altLang="en-US" dirty="0" smtClean="0"/>
              <a:t>符号解析</a:t>
            </a:r>
            <a:endParaRPr kumimoji="1" lang="en-US" altLang="zh-CN" dirty="0"/>
          </a:p>
          <a:p>
            <a:pPr lvl="1"/>
            <a:r>
              <a:rPr kumimoji="1" lang="zh-CN" altLang="en-US" dirty="0"/>
              <a:t>重定位</a:t>
            </a:r>
            <a:endParaRPr kumimoji="1" lang="en-US" altLang="zh-CN" dirty="0"/>
          </a:p>
          <a:p>
            <a:pPr lvl="1"/>
            <a:r>
              <a:rPr kumimoji="1" lang="zh-CN" altLang="en-US" dirty="0"/>
              <a:t>可执行目标文</a:t>
            </a:r>
            <a:r>
              <a:rPr kumimoji="1" lang="zh-CN" altLang="en-US" dirty="0" smtClean="0"/>
              <a:t>件</a:t>
            </a:r>
            <a:endParaRPr kumimoji="1" lang="en-US" altLang="zh-CN" dirty="0" smtClean="0"/>
          </a:p>
          <a:p>
            <a:r>
              <a:rPr kumimoji="1" lang="zh-CN" altLang="en-US" dirty="0"/>
              <a:t>静态链接库</a:t>
            </a:r>
            <a:endParaRPr kumimoji="1" lang="en-US" altLang="zh-CN" dirty="0"/>
          </a:p>
          <a:p>
            <a:endParaRPr kumimoji="1" lang="zh-CN" altLang="en-US" dirty="0"/>
          </a:p>
        </p:txBody>
      </p:sp>
      <p:pic>
        <p:nvPicPr>
          <p:cNvPr id="4" name="声音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198335540"/>
      </p:ext>
    </p:extLst>
  </p:cSld>
  <p:clrMapOvr>
    <a:masterClrMapping/>
  </p:clrMapOvr>
  <mc:AlternateContent xmlns:mc="http://schemas.openxmlformats.org/markup-compatibility/2006" xmlns:p14="http://schemas.microsoft.com/office/powerpoint/2010/main">
    <mc:Choice Requires="p14">
      <p:transition spd="slow" p14:dur="2000" advTm="65169"/>
    </mc:Choice>
    <mc:Fallback xmlns="">
      <p:transition spd="slow" advTm="65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符号解析</a:t>
            </a:r>
            <a:endParaRPr kumimoji="1" lang="zh-CN" altLang="en-US" dirty="0"/>
          </a:p>
        </p:txBody>
      </p:sp>
      <p:sp>
        <p:nvSpPr>
          <p:cNvPr id="3" name="Content Placeholder 2"/>
          <p:cNvSpPr>
            <a:spLocks noGrp="1"/>
          </p:cNvSpPr>
          <p:nvPr>
            <p:ph idx="1"/>
          </p:nvPr>
        </p:nvSpPr>
        <p:spPr/>
        <p:txBody>
          <a:bodyPr/>
          <a:lstStyle/>
          <a:p>
            <a:r>
              <a:rPr kumimoji="1" lang="en-US" altLang="zh-CN" dirty="0" err="1" smtClean="0"/>
              <a:t>Main.c</a:t>
            </a:r>
            <a:r>
              <a:rPr kumimoji="1" lang="en-US" altLang="zh-CN" dirty="0" smtClean="0"/>
              <a:t> </a:t>
            </a:r>
            <a:r>
              <a:rPr kumimoji="1" lang="zh-CN" altLang="en-US" dirty="0" smtClean="0"/>
              <a:t>和</a:t>
            </a:r>
            <a:r>
              <a:rPr kumimoji="1" lang="en-US" altLang="zh-CN" dirty="0" smtClean="0"/>
              <a:t> </a:t>
            </a:r>
            <a:r>
              <a:rPr kumimoji="1" lang="en-US" altLang="zh-CN" dirty="0" err="1" smtClean="0"/>
              <a:t>swap.c</a:t>
            </a:r>
            <a:r>
              <a:rPr kumimoji="1" lang="en-US" altLang="zh-CN" dirty="0" smtClean="0"/>
              <a:t> </a:t>
            </a:r>
            <a:r>
              <a:rPr kumimoji="1" lang="zh-CN" altLang="en-US" dirty="0" smtClean="0"/>
              <a:t>中谁会是符号</a:t>
            </a:r>
            <a:endParaRPr kumimoji="1" lang="zh-CN" altLang="en-US" dirty="0"/>
          </a:p>
        </p:txBody>
      </p:sp>
      <p:pic>
        <p:nvPicPr>
          <p:cNvPr id="5" name="Picture 4" descr="屏幕快照 2012-03-10 上午11.18.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7464" y="4862080"/>
            <a:ext cx="5867400" cy="889000"/>
          </a:xfrm>
          <a:prstGeom prst="rect">
            <a:avLst/>
          </a:prstGeom>
        </p:spPr>
      </p:pic>
    </p:spTree>
    <p:extLst>
      <p:ext uri="{BB962C8B-B14F-4D97-AF65-F5344CB8AC3E}">
        <p14:creationId xmlns:p14="http://schemas.microsoft.com/office/powerpoint/2010/main" val="42022257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符号解析</a:t>
            </a:r>
          </a:p>
        </p:txBody>
      </p:sp>
      <p:sp>
        <p:nvSpPr>
          <p:cNvPr id="3" name="Content Placeholder 2"/>
          <p:cNvSpPr>
            <a:spLocks noGrp="1"/>
          </p:cNvSpPr>
          <p:nvPr>
            <p:ph idx="1"/>
          </p:nvPr>
        </p:nvSpPr>
        <p:spPr/>
        <p:txBody>
          <a:bodyPr/>
          <a:lstStyle/>
          <a:p>
            <a:r>
              <a:rPr lang="ja-JP" altLang="en-US" b="1" dirty="0" smtClean="0"/>
              <a:t>符号表</a:t>
            </a:r>
            <a:endParaRPr lang="ja-JP" altLang="en-US" b="1" dirty="0"/>
          </a:p>
          <a:p>
            <a:pPr lvl="1"/>
            <a:r>
              <a:rPr lang="zh-TW" altLang="en-US" dirty="0" smtClean="0"/>
              <a:t>符号表记录</a:t>
            </a:r>
            <a:r>
              <a:rPr lang="zh-TW" altLang="en-US" dirty="0"/>
              <a:t>了目标文件中存在哪些符号，分别在什么</a:t>
            </a:r>
            <a:r>
              <a:rPr lang="zh-TW" altLang="en-US" dirty="0" smtClean="0"/>
              <a:t>位置</a:t>
            </a:r>
            <a:endParaRPr lang="en-US" altLang="zh-TW" dirty="0" smtClean="0"/>
          </a:p>
          <a:p>
            <a:pPr lvl="1"/>
            <a:r>
              <a:rPr kumimoji="1" lang="en-US" altLang="zh-CN" dirty="0" err="1" smtClean="0"/>
              <a:t>Objdump</a:t>
            </a:r>
            <a:r>
              <a:rPr kumimoji="1" lang="en-US" altLang="zh-CN" dirty="0" smtClean="0"/>
              <a:t> –t  </a:t>
            </a:r>
            <a:r>
              <a:rPr kumimoji="1" lang="en-US" altLang="zh-CN" dirty="0" err="1" smtClean="0"/>
              <a:t>main.o</a:t>
            </a:r>
            <a:endParaRPr kumimoji="1" lang="en-US" altLang="zh-CN" dirty="0" smtClean="0"/>
          </a:p>
          <a:p>
            <a:pPr lvl="2"/>
            <a:r>
              <a:rPr kumimoji="1" lang="zh-CN" altLang="en-US" dirty="0" smtClean="0"/>
              <a:t>显示目标代码的所有符号</a:t>
            </a:r>
            <a:endParaRPr kumimoji="1" lang="zh-CN" altLang="en-US" dirty="0"/>
          </a:p>
        </p:txBody>
      </p:sp>
    </p:spTree>
    <p:extLst>
      <p:ext uri="{BB962C8B-B14F-4D97-AF65-F5344CB8AC3E}">
        <p14:creationId xmlns:p14="http://schemas.microsoft.com/office/powerpoint/2010/main" val="1991821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zh-CN" altLang="en-US"/>
          </a:p>
        </p:txBody>
      </p:sp>
    </p:spTree>
    <p:extLst>
      <p:ext uri="{BB962C8B-B14F-4D97-AF65-F5344CB8AC3E}">
        <p14:creationId xmlns:p14="http://schemas.microsoft.com/office/powerpoint/2010/main" val="654887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符号解析</a:t>
            </a:r>
          </a:p>
        </p:txBody>
      </p:sp>
      <p:sp>
        <p:nvSpPr>
          <p:cNvPr id="3" name="Content Placeholder 2"/>
          <p:cNvSpPr>
            <a:spLocks noGrp="1"/>
          </p:cNvSpPr>
          <p:nvPr>
            <p:ph idx="1"/>
          </p:nvPr>
        </p:nvSpPr>
        <p:spPr/>
        <p:txBody>
          <a:bodyPr/>
          <a:lstStyle/>
          <a:p>
            <a:r>
              <a:rPr lang="zh-TW" altLang="en-US" b="1" dirty="0" smtClean="0"/>
              <a:t>符号的分类</a:t>
            </a:r>
            <a:endParaRPr lang="zh-TW" altLang="en-US" b="1" dirty="0"/>
          </a:p>
          <a:p>
            <a:pPr lvl="1"/>
            <a:r>
              <a:rPr lang="zh-TW" altLang="en-US" b="1" dirty="0" smtClean="0"/>
              <a:t>函数和已</a:t>
            </a:r>
            <a:r>
              <a:rPr lang="zh-TW" altLang="en-US" b="1" dirty="0"/>
              <a:t>初始化的全局变量是强符号</a:t>
            </a:r>
          </a:p>
          <a:p>
            <a:pPr lvl="1"/>
            <a:r>
              <a:rPr lang="zh-TW" altLang="en-US" b="1" dirty="0" smtClean="0"/>
              <a:t>未初</a:t>
            </a:r>
            <a:r>
              <a:rPr lang="zh-TW" altLang="en-US" b="1" dirty="0"/>
              <a:t>始化的全局变量是弱符号</a:t>
            </a:r>
          </a:p>
          <a:p>
            <a:r>
              <a:rPr lang="zh-TW" altLang="en-US" b="1" dirty="0" smtClean="0"/>
              <a:t>同名</a:t>
            </a:r>
            <a:r>
              <a:rPr lang="zh-TW" altLang="en-US" b="1" dirty="0"/>
              <a:t>符号多个存在时的解析规则</a:t>
            </a:r>
          </a:p>
          <a:p>
            <a:pPr lvl="1"/>
            <a:r>
              <a:rPr lang="zh-TW" altLang="en-US" b="1" dirty="0" smtClean="0"/>
              <a:t>规则</a:t>
            </a:r>
            <a:r>
              <a:rPr lang="zh-TW" altLang="en-US" b="1" dirty="0"/>
              <a:t>１：不允许有多个强符号</a:t>
            </a:r>
          </a:p>
          <a:p>
            <a:pPr lvl="1"/>
            <a:r>
              <a:rPr lang="zh-TW" altLang="en-US" b="1" dirty="0" smtClean="0"/>
              <a:t>规则</a:t>
            </a:r>
            <a:r>
              <a:rPr lang="zh-TW" altLang="en-US" b="1" dirty="0"/>
              <a:t>２</a:t>
            </a:r>
            <a:r>
              <a:rPr lang="en-US" altLang="zh-TW" b="1" dirty="0"/>
              <a:t>:</a:t>
            </a:r>
            <a:r>
              <a:rPr lang="zh-TW" altLang="en-US" b="1" dirty="0"/>
              <a:t>多个符号取强者</a:t>
            </a:r>
          </a:p>
          <a:p>
            <a:pPr lvl="1"/>
            <a:r>
              <a:rPr lang="zh-TW" altLang="en-US" b="1" dirty="0" smtClean="0"/>
              <a:t>规则</a:t>
            </a:r>
            <a:r>
              <a:rPr lang="zh-TW" altLang="en-US" b="1" dirty="0"/>
              <a:t>３：多个弱者任选１</a:t>
            </a:r>
            <a:endParaRPr kumimoji="1" lang="zh-CN" altLang="en-US" dirty="0"/>
          </a:p>
        </p:txBody>
      </p:sp>
    </p:spTree>
    <p:extLst>
      <p:ext uri="{BB962C8B-B14F-4D97-AF65-F5344CB8AC3E}">
        <p14:creationId xmlns:p14="http://schemas.microsoft.com/office/powerpoint/2010/main" val="3422370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zh-CN" altLang="en-US" dirty="0" smtClean="0"/>
              <a:t>符号</a:t>
            </a:r>
            <a:r>
              <a:rPr lang="zh-CN" altLang="en-US" dirty="0"/>
              <a:t>与符号表练习</a:t>
            </a:r>
            <a:endParaRPr lang="zh-CN" altLang="en-GB" dirty="0"/>
          </a:p>
        </p:txBody>
      </p:sp>
      <p:sp>
        <p:nvSpPr>
          <p:cNvPr id="10243" name="Rectangle 3"/>
          <p:cNvSpPr>
            <a:spLocks noGrp="1" noChangeArrowheads="1"/>
          </p:cNvSpPr>
          <p:nvPr>
            <p:ph type="body" idx="1"/>
          </p:nvPr>
        </p:nvSpPr>
        <p:spPr/>
        <p:txBody>
          <a:bodyPr/>
          <a:lstStyle/>
          <a:p>
            <a:endParaRPr lang="zh-CN" altLang="en-US"/>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2057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191000"/>
            <a:ext cx="8229600" cy="1539875"/>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957735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10245"/>
                                        </p:tgtEl>
                                        <p:attrNameLst>
                                          <p:attrName>style.visibility</p:attrName>
                                        </p:attrNameLst>
                                      </p:cBhvr>
                                      <p:to>
                                        <p:strVal val="visible"/>
                                      </p:to>
                                    </p:set>
                                    <p:animEffect transition="in" filter="blinds(horizontal)">
                                      <p:cBhvr>
                                        <p:cTn id="7" dur="500"/>
                                        <p:tgtEl>
                                          <p:spTgt spid="102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endParaRPr lang="zh-CN" altLang="en-US"/>
          </a:p>
        </p:txBody>
      </p:sp>
      <p:sp>
        <p:nvSpPr>
          <p:cNvPr id="5123" name="Rectangle 3"/>
          <p:cNvSpPr>
            <a:spLocks noGrp="1" noChangeArrowheads="1"/>
          </p:cNvSpPr>
          <p:nvPr>
            <p:ph type="body" idx="1"/>
          </p:nvPr>
        </p:nvSpPr>
        <p:spPr/>
        <p:txBody>
          <a:bodyPr/>
          <a:lstStyle/>
          <a:p>
            <a:endParaRPr lang="zh-CN" altLang="en-US"/>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81000"/>
            <a:ext cx="8229600" cy="24177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12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95600"/>
            <a:ext cx="8229600" cy="345281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5529148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endParaRPr lang="zh-CN" altLang="en-US"/>
          </a:p>
        </p:txBody>
      </p:sp>
      <p:sp>
        <p:nvSpPr>
          <p:cNvPr id="8195" name="Rectangle 3"/>
          <p:cNvSpPr>
            <a:spLocks noGrp="1" noChangeArrowheads="1"/>
          </p:cNvSpPr>
          <p:nvPr>
            <p:ph type="body" idx="1"/>
          </p:nvPr>
        </p:nvSpPr>
        <p:spPr/>
        <p:txBody>
          <a:bodyPr/>
          <a:lstStyle/>
          <a:p>
            <a:endParaRPr lang="zh-CN" altLang="en-US"/>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39370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6566099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重定位</a:t>
            </a:r>
            <a:endParaRPr kumimoji="1" lang="zh-CN" altLang="en-US" dirty="0"/>
          </a:p>
        </p:txBody>
      </p:sp>
      <p:sp>
        <p:nvSpPr>
          <p:cNvPr id="3" name="Content Placeholder 2"/>
          <p:cNvSpPr>
            <a:spLocks noGrp="1"/>
          </p:cNvSpPr>
          <p:nvPr>
            <p:ph idx="1"/>
          </p:nvPr>
        </p:nvSpPr>
        <p:spPr/>
        <p:txBody>
          <a:bodyPr/>
          <a:lstStyle/>
          <a:p>
            <a:r>
              <a:rPr lang="zh-CN" altLang="en-US" b="1" dirty="0"/>
              <a:t>重定位</a:t>
            </a:r>
          </a:p>
          <a:p>
            <a:pPr lvl="1"/>
            <a:r>
              <a:rPr lang="zh-TW" altLang="en-US" dirty="0"/>
              <a:t>编译每个文件时，编译器和汇编器生成对从零地址</a:t>
            </a:r>
            <a:r>
              <a:rPr lang="zh-TW" altLang="en-US" dirty="0" smtClean="0"/>
              <a:t>开</a:t>
            </a:r>
            <a:r>
              <a:rPr lang="zh-CN" altLang="en-US" dirty="0"/>
              <a:t>始</a:t>
            </a:r>
            <a:r>
              <a:rPr lang="zh-TW" altLang="en-US" dirty="0" smtClean="0"/>
              <a:t>的</a:t>
            </a:r>
            <a:r>
              <a:rPr lang="zh-TW" altLang="en-US" dirty="0"/>
              <a:t>代码和数据节，生成目标文件。</a:t>
            </a:r>
          </a:p>
          <a:p>
            <a:pPr lvl="1"/>
            <a:r>
              <a:rPr lang="zh-TW" altLang="en-US" dirty="0"/>
              <a:t>链接器将多个目标合成一个文件时，需要把每个符号的定义与一个存储器位置联系起来，</a:t>
            </a:r>
          </a:p>
          <a:p>
            <a:pPr lvl="1"/>
            <a:r>
              <a:rPr lang="zh-TW" altLang="en-US" dirty="0"/>
              <a:t>然后修改所有对这些符号的引用，使它们指向这个存储器位置。这个过程称为重定位。</a:t>
            </a:r>
            <a:endParaRPr kumimoji="1" lang="zh-CN" altLang="en-US" dirty="0"/>
          </a:p>
          <a:p>
            <a:endParaRPr kumimoji="1" lang="zh-CN" altLang="en-US" dirty="0"/>
          </a:p>
        </p:txBody>
      </p:sp>
    </p:spTree>
    <p:extLst>
      <p:ext uri="{BB962C8B-B14F-4D97-AF65-F5344CB8AC3E}">
        <p14:creationId xmlns:p14="http://schemas.microsoft.com/office/powerpoint/2010/main" val="23576899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t>重定位</a:t>
            </a:r>
            <a:endParaRPr kumimoji="1" lang="zh-CN" altLang="en-US" dirty="0"/>
          </a:p>
        </p:txBody>
      </p:sp>
      <p:sp>
        <p:nvSpPr>
          <p:cNvPr id="3" name="Content Placeholder 2"/>
          <p:cNvSpPr>
            <a:spLocks noGrp="1"/>
          </p:cNvSpPr>
          <p:nvPr>
            <p:ph idx="1"/>
          </p:nvPr>
        </p:nvSpPr>
        <p:spPr/>
        <p:txBody>
          <a:bodyPr/>
          <a:lstStyle/>
          <a:p>
            <a:r>
              <a:rPr lang="zh-TW" altLang="en-US" b="1" dirty="0" smtClean="0"/>
              <a:t>重新定义节和</a:t>
            </a:r>
            <a:r>
              <a:rPr lang="zh-TW" altLang="en-US" b="1" dirty="0"/>
              <a:t>符号的定义</a:t>
            </a:r>
          </a:p>
          <a:p>
            <a:pPr lvl="1"/>
            <a:r>
              <a:rPr lang="zh-TW" altLang="en-US" dirty="0"/>
              <a:t>将所有相同类型的节合并为一个</a:t>
            </a:r>
            <a:r>
              <a:rPr lang="zh-TW" altLang="en-US" dirty="0" smtClean="0"/>
              <a:t>新的节</a:t>
            </a:r>
            <a:endParaRPr lang="en-US" altLang="zh-TW" dirty="0" smtClean="0"/>
          </a:p>
          <a:p>
            <a:pPr lvl="1"/>
            <a:r>
              <a:rPr lang="en-US" altLang="en-US" dirty="0" smtClean="0"/>
              <a:t>把</a:t>
            </a:r>
            <a:r>
              <a:rPr lang="zh-TW" altLang="en-US" dirty="0" smtClean="0"/>
              <a:t>所有输入模块</a:t>
            </a:r>
            <a:r>
              <a:rPr lang="zh-TW" altLang="en-US" dirty="0"/>
              <a:t>的</a:t>
            </a:r>
            <a:r>
              <a:rPr lang="en-US" altLang="zh-TW" dirty="0" smtClean="0"/>
              <a:t>.</a:t>
            </a:r>
            <a:r>
              <a:rPr lang="en-US" altLang="zh-TW" dirty="0" err="1" smtClean="0"/>
              <a:t>text</a:t>
            </a:r>
            <a:r>
              <a:rPr lang="en-US" altLang="en-US" dirty="0" err="1" smtClean="0"/>
              <a:t>合</a:t>
            </a:r>
            <a:r>
              <a:rPr lang="zh-TW" altLang="en-US" dirty="0" smtClean="0"/>
              <a:t>成为一个</a:t>
            </a:r>
            <a:r>
              <a:rPr lang="en-US" altLang="zh-TW" dirty="0" smtClean="0"/>
              <a:t>.text</a:t>
            </a:r>
            <a:r>
              <a:rPr lang="zh-TW" altLang="en-US" dirty="0" smtClean="0"/>
              <a:t>作为输出可执</a:t>
            </a:r>
            <a:r>
              <a:rPr lang="zh-TW" altLang="en-US" dirty="0"/>
              <a:t>行文件的</a:t>
            </a:r>
            <a:r>
              <a:rPr lang="en-US" altLang="zh-TW" dirty="0" smtClean="0"/>
              <a:t>.text</a:t>
            </a:r>
            <a:r>
              <a:rPr lang="zh-TW" altLang="en-US" dirty="0" smtClean="0"/>
              <a:t>节</a:t>
            </a:r>
            <a:r>
              <a:rPr lang="zh-TW" altLang="en-US" dirty="0"/>
              <a:t>。</a:t>
            </a:r>
          </a:p>
          <a:p>
            <a:r>
              <a:rPr lang="zh-TW" altLang="en-US" dirty="0"/>
              <a:t>然后，</a:t>
            </a:r>
            <a:r>
              <a:rPr lang="zh-TW" altLang="en-US" dirty="0" smtClean="0"/>
              <a:t>链接器将运行时存储器的地址赋给这个</a:t>
            </a:r>
            <a:r>
              <a:rPr lang="zh-TW" altLang="en-US" dirty="0"/>
              <a:t>新的节</a:t>
            </a:r>
            <a:r>
              <a:rPr lang="zh-TW" altLang="en-US" dirty="0" smtClean="0"/>
              <a:t>，</a:t>
            </a:r>
            <a:endParaRPr lang="en-US" altLang="zh-TW" dirty="0" smtClean="0"/>
          </a:p>
          <a:p>
            <a:r>
              <a:rPr lang="zh-CN" altLang="en-US" dirty="0" smtClean="0"/>
              <a:t>修改</a:t>
            </a:r>
            <a:r>
              <a:rPr lang="zh-TW" altLang="en-US" dirty="0" smtClean="0"/>
              <a:t>模块</a:t>
            </a:r>
            <a:r>
              <a:rPr lang="zh-CN" altLang="en-US" dirty="0" smtClean="0"/>
              <a:t>中符号表中每个符号的地址</a:t>
            </a:r>
            <a:endParaRPr lang="zh-TW" altLang="en-US" dirty="0"/>
          </a:p>
          <a:p>
            <a:r>
              <a:rPr lang="zh-TW" altLang="en-US" dirty="0"/>
              <a:t>当这一步完成时，程序中的每个指令生全局变量都有了唯一的运行时地址。</a:t>
            </a:r>
          </a:p>
          <a:p>
            <a:endParaRPr kumimoji="1" lang="zh-CN" altLang="en-US" dirty="0"/>
          </a:p>
        </p:txBody>
      </p:sp>
    </p:spTree>
    <p:extLst>
      <p:ext uri="{BB962C8B-B14F-4D97-AF65-F5344CB8AC3E}">
        <p14:creationId xmlns:p14="http://schemas.microsoft.com/office/powerpoint/2010/main" val="29072671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smtClean="0"/>
              <a:t>重定位表</a:t>
            </a:r>
            <a:endParaRPr kumimoji="1" lang="zh-CN" altLang="en-US" dirty="0"/>
          </a:p>
        </p:txBody>
      </p:sp>
      <p:sp>
        <p:nvSpPr>
          <p:cNvPr id="3" name="Content Placeholder 2"/>
          <p:cNvSpPr>
            <a:spLocks noGrp="1"/>
          </p:cNvSpPr>
          <p:nvPr>
            <p:ph idx="1"/>
          </p:nvPr>
        </p:nvSpPr>
        <p:spPr/>
        <p:txBody>
          <a:bodyPr/>
          <a:lstStyle/>
          <a:p>
            <a:r>
              <a:rPr lang="zh-TW" altLang="en-US" dirty="0" smtClean="0"/>
              <a:t>记录</a:t>
            </a:r>
            <a:r>
              <a:rPr lang="zh-TW" altLang="en-US" dirty="0"/>
              <a:t>了在什么地方使用过符号</a:t>
            </a:r>
            <a:r>
              <a:rPr lang="zh-TW" altLang="en-US" dirty="0" smtClean="0"/>
              <a:t>。</a:t>
            </a:r>
            <a:endParaRPr lang="en-US" altLang="zh-TW" dirty="0" smtClean="0"/>
          </a:p>
          <a:p>
            <a:pPr lvl="1"/>
            <a:r>
              <a:rPr lang="zh-TW" altLang="en-US" dirty="0" smtClean="0"/>
              <a:t>以便链接</a:t>
            </a:r>
            <a:r>
              <a:rPr lang="zh-TW" altLang="en-US" dirty="0"/>
              <a:t>器在生成可执行文件时修改这个引用。</a:t>
            </a:r>
          </a:p>
          <a:p>
            <a:pPr lvl="1"/>
            <a:r>
              <a:rPr lang="zh-TW" altLang="en-US" dirty="0"/>
              <a:t>代码的重定位表放在　</a:t>
            </a:r>
            <a:r>
              <a:rPr lang="en-US" altLang="zh-TW" dirty="0"/>
              <a:t>.</a:t>
            </a:r>
            <a:r>
              <a:rPr lang="en-US" altLang="zh-TW" dirty="0" err="1"/>
              <a:t>rel.text</a:t>
            </a:r>
            <a:endParaRPr lang="en-US" altLang="zh-TW" dirty="0"/>
          </a:p>
          <a:p>
            <a:pPr lvl="1"/>
            <a:r>
              <a:rPr lang="zh-TW" altLang="en-US" dirty="0"/>
              <a:t>已初始化数据的重定位表放在　</a:t>
            </a:r>
            <a:r>
              <a:rPr lang="en-US" altLang="zh-TW" dirty="0"/>
              <a:t>.</a:t>
            </a:r>
            <a:r>
              <a:rPr lang="en-US" altLang="zh-TW" dirty="0" err="1"/>
              <a:t>rel.data</a:t>
            </a:r>
            <a:endParaRPr kumimoji="1" lang="zh-CN" altLang="en-US" dirty="0"/>
          </a:p>
        </p:txBody>
      </p:sp>
    </p:spTree>
    <p:extLst>
      <p:ext uri="{BB962C8B-B14F-4D97-AF65-F5344CB8AC3E}">
        <p14:creationId xmlns:p14="http://schemas.microsoft.com/office/powerpoint/2010/main" val="31117084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本节重点</a:t>
            </a:r>
            <a:endParaRPr kumimoji="1" lang="zh-CN" altLang="en-US" dirty="0"/>
          </a:p>
        </p:txBody>
      </p:sp>
      <p:sp>
        <p:nvSpPr>
          <p:cNvPr id="3" name="Content Placeholder 2"/>
          <p:cNvSpPr>
            <a:spLocks noGrp="1"/>
          </p:cNvSpPr>
          <p:nvPr>
            <p:ph idx="1"/>
          </p:nvPr>
        </p:nvSpPr>
        <p:spPr>
          <a:xfrm>
            <a:off x="457200" y="1600200"/>
            <a:ext cx="8686800" cy="4525963"/>
          </a:xfrm>
        </p:spPr>
        <p:txBody>
          <a:bodyPr/>
          <a:lstStyle/>
          <a:p>
            <a:pPr marL="342900" lvl="1" indent="-342900">
              <a:buFontTx/>
              <a:buChar char="•"/>
            </a:pPr>
            <a:r>
              <a:rPr kumimoji="1" lang="zh-CN" altLang="en-US" dirty="0"/>
              <a:t>预处理</a:t>
            </a:r>
            <a:r>
              <a:rPr kumimoji="1" lang="en-US" altLang="zh-CN" dirty="0"/>
              <a:t> </a:t>
            </a:r>
            <a:r>
              <a:rPr kumimoji="1" lang="zh-CN" altLang="en-US" dirty="0"/>
              <a:t>编译</a:t>
            </a:r>
            <a:r>
              <a:rPr kumimoji="1" lang="en-US" altLang="zh-CN" dirty="0"/>
              <a:t> </a:t>
            </a:r>
            <a:r>
              <a:rPr kumimoji="1" lang="zh-CN" altLang="en-US" dirty="0"/>
              <a:t>汇编</a:t>
            </a:r>
            <a:r>
              <a:rPr kumimoji="1" lang="en-US" altLang="zh-CN" dirty="0"/>
              <a:t> </a:t>
            </a:r>
            <a:r>
              <a:rPr kumimoji="1" lang="zh-CN" altLang="en-US" dirty="0"/>
              <a:t>链接</a:t>
            </a:r>
            <a:endParaRPr kumimoji="1" lang="en-US" altLang="zh-CN" dirty="0"/>
          </a:p>
          <a:p>
            <a:pPr lvl="1"/>
            <a:r>
              <a:rPr kumimoji="1" lang="zh-CN" altLang="en-US" dirty="0" smtClean="0"/>
              <a:t>功能作用</a:t>
            </a:r>
            <a:r>
              <a:rPr kumimoji="1" lang="en-US" altLang="zh-CN" dirty="0" smtClean="0"/>
              <a:t> </a:t>
            </a:r>
            <a:r>
              <a:rPr kumimoji="1" lang="en-US" altLang="en-US" dirty="0" smtClean="0"/>
              <a:t>操作指令</a:t>
            </a:r>
            <a:endParaRPr kumimoji="1" lang="en-US" altLang="zh-CN" dirty="0" smtClean="0"/>
          </a:p>
          <a:p>
            <a:r>
              <a:rPr kumimoji="1" lang="zh-CN" altLang="en-US" dirty="0" smtClean="0"/>
              <a:t>链接</a:t>
            </a:r>
            <a:endParaRPr kumimoji="1" lang="en-US" altLang="zh-CN" dirty="0" smtClean="0"/>
          </a:p>
          <a:p>
            <a:pPr lvl="1"/>
            <a:r>
              <a:rPr kumimoji="1" lang="zh-CN" altLang="en-US" dirty="0" smtClean="0"/>
              <a:t>链接库</a:t>
            </a:r>
            <a:r>
              <a:rPr kumimoji="1" lang="en-US" altLang="zh-CN" dirty="0" smtClean="0"/>
              <a:t> </a:t>
            </a:r>
            <a:r>
              <a:rPr kumimoji="1" lang="zh-CN" altLang="en-US" dirty="0" smtClean="0"/>
              <a:t>符号</a:t>
            </a:r>
            <a:r>
              <a:rPr kumimoji="1" lang="en-US" altLang="zh-CN" dirty="0" smtClean="0"/>
              <a:t> </a:t>
            </a:r>
            <a:r>
              <a:rPr kumimoji="1" lang="zh-CN" altLang="en-US" dirty="0" smtClean="0"/>
              <a:t>符号解析</a:t>
            </a:r>
            <a:r>
              <a:rPr kumimoji="1" lang="en-US" altLang="zh-CN" dirty="0" smtClean="0"/>
              <a:t> </a:t>
            </a:r>
            <a:r>
              <a:rPr kumimoji="1" lang="zh-CN" altLang="en-US" dirty="0" smtClean="0"/>
              <a:t>重定位</a:t>
            </a:r>
            <a:endParaRPr kumimoji="1" lang="en-US" altLang="zh-CN" dirty="0" smtClean="0"/>
          </a:p>
          <a:p>
            <a:endParaRPr kumimoji="1" lang="en-US" altLang="zh-CN" dirty="0"/>
          </a:p>
          <a:p>
            <a:endParaRPr kumimoji="1" lang="en-US" altLang="zh-CN" dirty="0" smtClean="0"/>
          </a:p>
          <a:p>
            <a:endParaRPr kumimoji="1" lang="en-US" altLang="zh-CN" dirty="0"/>
          </a:p>
          <a:p>
            <a:r>
              <a:rPr kumimoji="1" lang="zh-CN" altLang="en-US" dirty="0" smtClean="0"/>
              <a:t>本章内容全部取自</a:t>
            </a:r>
            <a:r>
              <a:rPr kumimoji="1" lang="en-US" altLang="zh-CN" dirty="0" smtClean="0"/>
              <a:t>《</a:t>
            </a:r>
            <a:r>
              <a:rPr kumimoji="1" lang="zh-CN" altLang="en-US" dirty="0" smtClean="0"/>
              <a:t>深入理解计算机系统</a:t>
            </a:r>
            <a:r>
              <a:rPr kumimoji="1" lang="en-US" altLang="zh-CN" dirty="0" smtClean="0"/>
              <a:t>》</a:t>
            </a:r>
            <a:endParaRPr kumimoji="1" lang="zh-CN" altLang="en-US" dirty="0"/>
          </a:p>
        </p:txBody>
      </p:sp>
      <p:pic>
        <p:nvPicPr>
          <p:cNvPr id="4" name="声音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907872642"/>
      </p:ext>
    </p:extLst>
  </p:cSld>
  <p:clrMapOvr>
    <a:masterClrMapping/>
  </p:clrMapOvr>
  <mc:AlternateContent xmlns:mc="http://schemas.openxmlformats.org/markup-compatibility/2006" xmlns:p14="http://schemas.microsoft.com/office/powerpoint/2010/main">
    <mc:Choice Requires="p14">
      <p:transition spd="slow" p14:dur="2000" advTm="36967"/>
    </mc:Choice>
    <mc:Fallback xmlns="">
      <p:transition spd="slow" advTm="36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zh-CN" altLang="en-US"/>
          </a:p>
        </p:txBody>
      </p:sp>
      <p:pic>
        <p:nvPicPr>
          <p:cNvPr id="4" name="Content Placeholder 3"/>
          <p:cNvPicPr>
            <a:picLocks noGrp="1" noChangeAspect="1"/>
          </p:cNvPicPr>
          <p:nvPr>
            <p:ph idx="1"/>
          </p:nvPr>
        </p:nvPicPr>
        <p:blipFill>
          <a:blip r:embed="rId3"/>
          <a:srcRect t="5631" b="5631"/>
          <a:stretch>
            <a:fillRect/>
          </a:stretch>
        </p:blipFill>
        <p:spPr>
          <a:xfrm>
            <a:off x="338666" y="4497"/>
            <a:ext cx="8229600" cy="4525963"/>
          </a:xfrm>
        </p:spPr>
      </p:pic>
      <p:pic>
        <p:nvPicPr>
          <p:cNvPr id="1026" name="Picture 2" descr="C:\Users\Y.L\Desktop\swap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63493"/>
            <a:ext cx="9040283" cy="3694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06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可执行目标文件</a:t>
            </a:r>
            <a:endParaRPr kumimoji="1" lang="zh-CN" altLang="en-US" dirty="0"/>
          </a:p>
        </p:txBody>
      </p:sp>
      <p:pic>
        <p:nvPicPr>
          <p:cNvPr id="4" name="Content Placeholder 3"/>
          <p:cNvPicPr>
            <a:picLocks noGrp="1" noChangeAspect="1"/>
          </p:cNvPicPr>
          <p:nvPr>
            <p:ph idx="1"/>
          </p:nvPr>
        </p:nvPicPr>
        <p:blipFill>
          <a:blip r:embed="rId3"/>
          <a:srcRect t="-21248" b="-21248"/>
          <a:stretch>
            <a:fillRect/>
          </a:stretch>
        </p:blipFill>
        <p:spPr>
          <a:xfrm>
            <a:off x="0" y="1213639"/>
            <a:ext cx="9190036" cy="5054166"/>
          </a:xfrm>
        </p:spPr>
      </p:pic>
    </p:spTree>
    <p:extLst>
      <p:ext uri="{BB962C8B-B14F-4D97-AF65-F5344CB8AC3E}">
        <p14:creationId xmlns:p14="http://schemas.microsoft.com/office/powerpoint/2010/main" val="17940677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可执行目标文件</a:t>
            </a:r>
          </a:p>
        </p:txBody>
      </p:sp>
      <p:sp>
        <p:nvSpPr>
          <p:cNvPr id="3" name="Content Placeholder 2"/>
          <p:cNvSpPr>
            <a:spLocks noGrp="1"/>
          </p:cNvSpPr>
          <p:nvPr>
            <p:ph idx="1"/>
          </p:nvPr>
        </p:nvSpPr>
        <p:spPr>
          <a:xfrm>
            <a:off x="33842" y="1600200"/>
            <a:ext cx="2209800" cy="4525963"/>
          </a:xfrm>
        </p:spPr>
        <p:txBody>
          <a:bodyPr/>
          <a:lstStyle/>
          <a:p>
            <a:r>
              <a:rPr lang="zh-TW" altLang="en-US" b="1" dirty="0"/>
              <a:t>链接器经过一系列的过程，将多个目标模块合并为一个可执行目标文件</a:t>
            </a:r>
            <a:endParaRPr kumimoji="1" lang="zh-CN" altLang="en-US" dirty="0"/>
          </a:p>
        </p:txBody>
      </p:sp>
      <p:pic>
        <p:nvPicPr>
          <p:cNvPr id="5" name="Picture 4" descr="屏幕快照 2012-03-18 下午01.52.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640" y="1037124"/>
            <a:ext cx="7171337" cy="5447614"/>
          </a:xfrm>
          <a:prstGeom prst="rect">
            <a:avLst/>
          </a:prstGeom>
        </p:spPr>
      </p:pic>
    </p:spTree>
    <p:extLst>
      <p:ext uri="{BB962C8B-B14F-4D97-AF65-F5344CB8AC3E}">
        <p14:creationId xmlns:p14="http://schemas.microsoft.com/office/powerpoint/2010/main" val="8445112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a:t>可执行目标文件</a:t>
            </a:r>
          </a:p>
        </p:txBody>
      </p:sp>
      <p:pic>
        <p:nvPicPr>
          <p:cNvPr id="4" name="Content Placeholder 3" descr="屏幕快照 2012-03-18 下午01.52.40.png"/>
          <p:cNvPicPr>
            <a:picLocks noGrp="1" noChangeAspect="1"/>
          </p:cNvPicPr>
          <p:nvPr>
            <p:ph idx="1"/>
          </p:nvPr>
        </p:nvPicPr>
        <p:blipFill>
          <a:blip r:embed="rId2">
            <a:extLst>
              <a:ext uri="{28A0092B-C50C-407E-A947-70E740481C1C}">
                <a14:useLocalDpi xmlns:a14="http://schemas.microsoft.com/office/drawing/2010/main" val="0"/>
              </a:ext>
            </a:extLst>
          </a:blip>
          <a:srcRect l="-48764" r="-48764"/>
          <a:stretch>
            <a:fillRect/>
          </a:stretch>
        </p:blipFill>
        <p:spPr>
          <a:xfrm>
            <a:off x="-1325363" y="0"/>
            <a:ext cx="12469964" cy="6858000"/>
          </a:xfrm>
        </p:spPr>
      </p:pic>
    </p:spTree>
    <p:extLst>
      <p:ext uri="{BB962C8B-B14F-4D97-AF65-F5344CB8AC3E}">
        <p14:creationId xmlns:p14="http://schemas.microsoft.com/office/powerpoint/2010/main" val="34300391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zh-CN" altLang="en-US"/>
          </a:p>
        </p:txBody>
      </p:sp>
      <p:sp>
        <p:nvSpPr>
          <p:cNvPr id="3" name="Content Placeholder 2"/>
          <p:cNvSpPr>
            <a:spLocks noGrp="1"/>
          </p:cNvSpPr>
          <p:nvPr>
            <p:ph idx="1"/>
          </p:nvPr>
        </p:nvSpPr>
        <p:spPr/>
        <p:txBody>
          <a:bodyPr/>
          <a:lstStyle/>
          <a:p>
            <a:r>
              <a:rPr lang="zh-TW" altLang="en-US" b="1" dirty="0"/>
              <a:t>可执行文</a:t>
            </a:r>
            <a:r>
              <a:rPr lang="zh-TW" altLang="en-US" b="1" dirty="0" smtClean="0"/>
              <a:t>件的加载</a:t>
            </a:r>
            <a:endParaRPr lang="en-US" altLang="zh-TW" b="1" dirty="0" smtClean="0"/>
          </a:p>
          <a:p>
            <a:pPr lvl="1"/>
            <a:r>
              <a:rPr lang="zh-TW" altLang="en-US" b="1" dirty="0" smtClean="0"/>
              <a:t>加载运</a:t>
            </a:r>
            <a:r>
              <a:rPr lang="zh-TW" altLang="en-US" b="1" dirty="0"/>
              <a:t>行</a:t>
            </a:r>
            <a:r>
              <a:rPr lang="en-US" altLang="zh-TW" b="1" dirty="0"/>
              <a:t>$ .</a:t>
            </a:r>
            <a:r>
              <a:rPr lang="en-US" altLang="zh-TW" b="1" dirty="0" smtClean="0"/>
              <a:t>/main</a:t>
            </a:r>
            <a:endParaRPr lang="en-US" altLang="zh-TW" b="1" dirty="0"/>
          </a:p>
          <a:p>
            <a:pPr lvl="1"/>
            <a:r>
              <a:rPr lang="en-US" altLang="zh-TW" b="1" dirty="0" smtClean="0"/>
              <a:t>main</a:t>
            </a:r>
            <a:r>
              <a:rPr lang="zh-TW" altLang="en-US" dirty="0" smtClean="0"/>
              <a:t>是一个可执</a:t>
            </a:r>
            <a:r>
              <a:rPr lang="zh-TW" altLang="en-US" dirty="0"/>
              <a:t>行目标文件，通过调用某个驻留在存储器中的</a:t>
            </a:r>
            <a:r>
              <a:rPr lang="en-US" altLang="zh-TW" dirty="0"/>
              <a:t>loader</a:t>
            </a:r>
            <a:r>
              <a:rPr lang="zh-TW" altLang="en-US" dirty="0"/>
              <a:t>，将其加载到内在中，并跳转到它的第一条指令，即其入口地址</a:t>
            </a:r>
            <a:r>
              <a:rPr lang="zh-TW" altLang="en-US" dirty="0" smtClean="0"/>
              <a:t>。</a:t>
            </a:r>
            <a:endParaRPr lang="en-US" altLang="zh-TW" dirty="0" smtClean="0"/>
          </a:p>
          <a:p>
            <a:r>
              <a:rPr lang="zh-TW" altLang="en-US" dirty="0" smtClean="0"/>
              <a:t>可执行文件</a:t>
            </a:r>
            <a:r>
              <a:rPr lang="zh-CN" altLang="en-US" dirty="0" smtClean="0"/>
              <a:t>分配运行时需要的资源，将其创建为一个进程的过程称为加载。</a:t>
            </a:r>
            <a:endParaRPr lang="en-US" altLang="zh-CN" dirty="0" smtClean="0"/>
          </a:p>
          <a:p>
            <a:pPr lvl="1"/>
            <a:r>
              <a:rPr kumimoji="1" lang="zh-CN" altLang="en-US" dirty="0" smtClean="0"/>
              <a:t>页目录表</a:t>
            </a:r>
            <a:r>
              <a:rPr kumimoji="1" lang="en-US" altLang="zh-CN" dirty="0" smtClean="0"/>
              <a:t> </a:t>
            </a:r>
            <a:r>
              <a:rPr kumimoji="1" lang="zh-CN" altLang="en-US" dirty="0" smtClean="0"/>
              <a:t>页表</a:t>
            </a:r>
            <a:r>
              <a:rPr kumimoji="1" lang="en-US" altLang="zh-CN" dirty="0" smtClean="0"/>
              <a:t> PCB </a:t>
            </a:r>
            <a:r>
              <a:rPr kumimoji="1" lang="zh-CN" altLang="en-US" dirty="0" smtClean="0"/>
              <a:t>堆</a:t>
            </a:r>
            <a:r>
              <a:rPr kumimoji="1" lang="en-US" altLang="zh-CN" dirty="0" smtClean="0"/>
              <a:t> </a:t>
            </a:r>
            <a:r>
              <a:rPr kumimoji="1" lang="zh-CN" altLang="en-US" dirty="0" smtClean="0"/>
              <a:t>栈</a:t>
            </a:r>
            <a:endParaRPr kumimoji="1" lang="zh-CN" altLang="en-US" dirty="0"/>
          </a:p>
        </p:txBody>
      </p:sp>
    </p:spTree>
    <p:extLst>
      <p:ext uri="{BB962C8B-B14F-4D97-AF65-F5344CB8AC3E}">
        <p14:creationId xmlns:p14="http://schemas.microsoft.com/office/powerpoint/2010/main" val="10575692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en-US" dirty="0" smtClean="0"/>
              <a:t>进程</a:t>
            </a:r>
            <a:r>
              <a:rPr kumimoji="1" lang="zh-CN" altLang="en-US" dirty="0" smtClean="0"/>
              <a:t>的内存结构</a:t>
            </a:r>
            <a:endParaRPr kumimoji="1" lang="zh-CN" altLang="en-US" dirty="0"/>
          </a:p>
        </p:txBody>
      </p:sp>
      <p:pic>
        <p:nvPicPr>
          <p:cNvPr id="4" name="Content Placeholder 3"/>
          <p:cNvPicPr>
            <a:picLocks noGrp="1" noChangeAspect="1"/>
          </p:cNvPicPr>
          <p:nvPr>
            <p:ph idx="1"/>
          </p:nvPr>
        </p:nvPicPr>
        <p:blipFill>
          <a:blip r:embed="rId2"/>
          <a:srcRect l="-36739" r="-36739"/>
          <a:stretch>
            <a:fillRect/>
          </a:stretch>
        </p:blipFill>
        <p:spPr/>
      </p:pic>
    </p:spTree>
    <p:extLst>
      <p:ext uri="{BB962C8B-B14F-4D97-AF65-F5344CB8AC3E}">
        <p14:creationId xmlns:p14="http://schemas.microsoft.com/office/powerpoint/2010/main" val="7495240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smtClean="0"/>
              <a:t>静态库链接库</a:t>
            </a:r>
            <a:endParaRPr kumimoji="1" lang="zh-CN" altLang="en-US" dirty="0"/>
          </a:p>
        </p:txBody>
      </p:sp>
      <p:sp>
        <p:nvSpPr>
          <p:cNvPr id="3" name="Content Placeholder 2"/>
          <p:cNvSpPr>
            <a:spLocks noGrp="1"/>
          </p:cNvSpPr>
          <p:nvPr>
            <p:ph idx="1"/>
          </p:nvPr>
        </p:nvSpPr>
        <p:spPr/>
        <p:txBody>
          <a:bodyPr/>
          <a:lstStyle/>
          <a:p>
            <a:r>
              <a:rPr lang="zh-TW" altLang="en-US" b="1" dirty="0" smtClean="0"/>
              <a:t>静态库</a:t>
            </a:r>
            <a:r>
              <a:rPr lang="zh-TW" altLang="en-US" b="1" dirty="0"/>
              <a:t>的起源</a:t>
            </a:r>
          </a:p>
          <a:p>
            <a:pPr lvl="1"/>
            <a:r>
              <a:rPr lang="zh-TW" altLang="en-US" dirty="0"/>
              <a:t>当前标准</a:t>
            </a:r>
            <a:r>
              <a:rPr lang="en-US" altLang="zh-TW" dirty="0"/>
              <a:t>C</a:t>
            </a:r>
            <a:r>
              <a:rPr lang="zh-TW" altLang="en-US" dirty="0"/>
              <a:t>的库文件提供了大量的功能：输入、输出；文件操作；算术运算</a:t>
            </a:r>
            <a:r>
              <a:rPr lang="en-US" altLang="zh-TW" dirty="0"/>
              <a:t>...</a:t>
            </a:r>
          </a:p>
          <a:p>
            <a:pPr lvl="1"/>
            <a:r>
              <a:rPr lang="zh-TW" altLang="en-US" b="1" dirty="0"/>
              <a:t>实际环境中，程序员都不用直接面对很多　可重定位目标文件；</a:t>
            </a:r>
          </a:p>
          <a:p>
            <a:pPr lvl="1"/>
            <a:r>
              <a:rPr lang="zh-TW" altLang="en-US" dirty="0"/>
              <a:t>更多的时候是与静态函数库进行链接</a:t>
            </a:r>
          </a:p>
          <a:p>
            <a:endParaRPr kumimoji="1" lang="zh-CN" altLang="en-US" dirty="0"/>
          </a:p>
        </p:txBody>
      </p:sp>
    </p:spTree>
    <p:extLst>
      <p:ext uri="{BB962C8B-B14F-4D97-AF65-F5344CB8AC3E}">
        <p14:creationId xmlns:p14="http://schemas.microsoft.com/office/powerpoint/2010/main" val="26312004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静态库链接库</a:t>
            </a:r>
            <a:endParaRPr kumimoji="1" lang="zh-CN" altLang="en-US" dirty="0"/>
          </a:p>
        </p:txBody>
      </p:sp>
      <p:sp>
        <p:nvSpPr>
          <p:cNvPr id="3" name="Content Placeholder 2"/>
          <p:cNvSpPr>
            <a:spLocks noGrp="1"/>
          </p:cNvSpPr>
          <p:nvPr>
            <p:ph idx="1"/>
          </p:nvPr>
        </p:nvSpPr>
        <p:spPr/>
        <p:txBody>
          <a:bodyPr/>
          <a:lstStyle/>
          <a:p>
            <a:r>
              <a:rPr lang="en-US" altLang="zh-CN" b="1" dirty="0" smtClean="0"/>
              <a:t>Options1</a:t>
            </a:r>
          </a:p>
          <a:p>
            <a:pPr lvl="1"/>
            <a:r>
              <a:rPr lang="zh-TW" altLang="en-US" b="1" dirty="0" smtClean="0"/>
              <a:t>让编译器可以识别这些函数名并直接生成相应代码</a:t>
            </a:r>
            <a:endParaRPr lang="en-US" altLang="zh-TW" b="1" dirty="0"/>
          </a:p>
          <a:p>
            <a:r>
              <a:rPr lang="zh-TW" altLang="en-US" b="1" dirty="0" smtClean="0"/>
              <a:t>优点：</a:t>
            </a:r>
            <a:endParaRPr lang="en-US" altLang="zh-TW" b="1" dirty="0" smtClean="0"/>
          </a:p>
          <a:p>
            <a:pPr lvl="1"/>
            <a:r>
              <a:rPr lang="zh-TW" altLang="en-US" b="1" dirty="0" smtClean="0"/>
              <a:t>使用简单</a:t>
            </a:r>
            <a:r>
              <a:rPr lang="en-US" altLang="zh-TW" b="1" dirty="0" smtClean="0"/>
              <a:t> </a:t>
            </a:r>
            <a:r>
              <a:rPr lang="zh-TW" altLang="en-US" b="1" dirty="0" smtClean="0"/>
              <a:t>总是可用</a:t>
            </a:r>
            <a:r>
              <a:rPr lang="en-US" altLang="zh-TW" b="1" dirty="0" smtClean="0"/>
              <a:t> </a:t>
            </a:r>
          </a:p>
          <a:p>
            <a:r>
              <a:rPr lang="zh-TW" altLang="en-US" b="1" dirty="0" smtClean="0"/>
              <a:t>缺点</a:t>
            </a:r>
            <a:endParaRPr lang="en-US" altLang="zh-TW" b="1" dirty="0"/>
          </a:p>
          <a:p>
            <a:pPr lvl="1"/>
            <a:r>
              <a:rPr lang="zh-TW" altLang="en-US" b="1" dirty="0" smtClean="0"/>
              <a:t>升级扩</a:t>
            </a:r>
            <a:r>
              <a:rPr lang="zh-TW" altLang="en-US" b="1" dirty="0"/>
              <a:t>充都需要重新生成一个</a:t>
            </a:r>
            <a:r>
              <a:rPr lang="zh-TW" altLang="en-US" b="1" dirty="0" smtClean="0"/>
              <a:t>新版的编译器</a:t>
            </a:r>
            <a:endParaRPr lang="en-US" altLang="zh-TW" b="1" dirty="0" smtClean="0"/>
          </a:p>
          <a:p>
            <a:pPr lvl="1"/>
            <a:r>
              <a:rPr lang="zh-TW" altLang="en-US" b="1" dirty="0" smtClean="0"/>
              <a:t>包含函数多时会增加编译</a:t>
            </a:r>
            <a:r>
              <a:rPr lang="zh-TW" altLang="en-US" b="1" dirty="0"/>
              <a:t>器的开发难度</a:t>
            </a:r>
          </a:p>
          <a:p>
            <a:endParaRPr kumimoji="1" lang="zh-CN" altLang="en-US" dirty="0"/>
          </a:p>
        </p:txBody>
      </p:sp>
    </p:spTree>
    <p:extLst>
      <p:ext uri="{BB962C8B-B14F-4D97-AF65-F5344CB8AC3E}">
        <p14:creationId xmlns:p14="http://schemas.microsoft.com/office/powerpoint/2010/main" val="2754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静态库链接库</a:t>
            </a:r>
            <a:endParaRPr kumimoji="1" lang="zh-CN" altLang="en-US" dirty="0"/>
          </a:p>
        </p:txBody>
      </p:sp>
      <p:sp>
        <p:nvSpPr>
          <p:cNvPr id="3" name="Content Placeholder 2"/>
          <p:cNvSpPr>
            <a:spLocks noGrp="1"/>
          </p:cNvSpPr>
          <p:nvPr>
            <p:ph idx="1"/>
          </p:nvPr>
        </p:nvSpPr>
        <p:spPr/>
        <p:txBody>
          <a:bodyPr/>
          <a:lstStyle/>
          <a:p>
            <a:r>
              <a:rPr lang="en-US" altLang="zh-TW" b="1" dirty="0" smtClean="0"/>
              <a:t>Option2</a:t>
            </a:r>
          </a:p>
          <a:p>
            <a:pPr lvl="1"/>
            <a:r>
              <a:rPr lang="zh-TW" altLang="en-US" b="1" dirty="0" smtClean="0"/>
              <a:t>把</a:t>
            </a:r>
            <a:r>
              <a:rPr lang="zh-TW" altLang="en-US" b="1" dirty="0"/>
              <a:t>所有的标准函数都放到一个可重定位对象中</a:t>
            </a:r>
          </a:p>
          <a:p>
            <a:pPr lvl="1"/>
            <a:r>
              <a:rPr lang="zh-TW" altLang="en-US" dirty="0" smtClean="0"/>
              <a:t>每次都和这个对象链接</a:t>
            </a:r>
            <a:r>
              <a:rPr lang="en-US" altLang="zh-TW" dirty="0"/>
              <a:t>: </a:t>
            </a:r>
            <a:r>
              <a:rPr lang="en-US" altLang="zh-TW" dirty="0" err="1"/>
              <a:t>gcc</a:t>
            </a:r>
            <a:r>
              <a:rPr lang="en-US" altLang="zh-TW" dirty="0"/>
              <a:t> </a:t>
            </a:r>
            <a:r>
              <a:rPr lang="en-US" altLang="zh-TW" dirty="0" err="1"/>
              <a:t>main.c</a:t>
            </a:r>
            <a:r>
              <a:rPr lang="en-US" altLang="zh-TW" dirty="0"/>
              <a:t> </a:t>
            </a:r>
            <a:r>
              <a:rPr lang="en-US" altLang="zh-TW" dirty="0" err="1"/>
              <a:t>libc.o</a:t>
            </a:r>
            <a:endParaRPr lang="en-US" altLang="zh-TW" dirty="0"/>
          </a:p>
          <a:p>
            <a:r>
              <a:rPr lang="zh-TW" altLang="en-US" b="1" dirty="0" smtClean="0"/>
              <a:t>优点</a:t>
            </a:r>
            <a:endParaRPr lang="zh-TW" altLang="en-US" b="1" dirty="0"/>
          </a:p>
          <a:p>
            <a:pPr lvl="1"/>
            <a:r>
              <a:rPr lang="zh-TW" altLang="en-US" b="1" dirty="0" smtClean="0"/>
              <a:t>编译器自由了</a:t>
            </a:r>
            <a:endParaRPr lang="en-US" altLang="zh-TW" b="1" dirty="0" smtClean="0"/>
          </a:p>
          <a:p>
            <a:r>
              <a:rPr lang="zh-TW" altLang="en-US" b="1" dirty="0" smtClean="0"/>
              <a:t>缺点</a:t>
            </a:r>
            <a:endParaRPr lang="zh-TW" altLang="en-US" b="1" dirty="0"/>
          </a:p>
          <a:p>
            <a:pPr lvl="1"/>
            <a:r>
              <a:rPr lang="zh-TW" altLang="en-US" b="1" dirty="0" smtClean="0"/>
              <a:t>库的扩充还比较难</a:t>
            </a:r>
            <a:endParaRPr lang="en-US" altLang="zh-TW" b="1" dirty="0" smtClean="0"/>
          </a:p>
          <a:p>
            <a:pPr lvl="1"/>
            <a:r>
              <a:rPr lang="zh-TW" altLang="en-US" dirty="0" smtClean="0"/>
              <a:t>每变更一个库函数就</a:t>
            </a:r>
            <a:r>
              <a:rPr lang="zh-TW" altLang="en-US" dirty="0"/>
              <a:t>需要</a:t>
            </a:r>
            <a:r>
              <a:rPr lang="zh-TW" altLang="en-US" dirty="0" smtClean="0"/>
              <a:t>重新生成整个标准库</a:t>
            </a:r>
            <a:endParaRPr lang="zh-TW" altLang="en-US" dirty="0"/>
          </a:p>
        </p:txBody>
      </p:sp>
    </p:spTree>
    <p:extLst>
      <p:ext uri="{BB962C8B-B14F-4D97-AF65-F5344CB8AC3E}">
        <p14:creationId xmlns:p14="http://schemas.microsoft.com/office/powerpoint/2010/main" val="28881874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静态库链接库</a:t>
            </a:r>
            <a:endParaRPr kumimoji="1" lang="zh-CN" altLang="en-US" dirty="0"/>
          </a:p>
        </p:txBody>
      </p:sp>
      <p:sp>
        <p:nvSpPr>
          <p:cNvPr id="3" name="Content Placeholder 2"/>
          <p:cNvSpPr>
            <a:spLocks noGrp="1"/>
          </p:cNvSpPr>
          <p:nvPr>
            <p:ph idx="1"/>
          </p:nvPr>
        </p:nvSpPr>
        <p:spPr/>
        <p:txBody>
          <a:bodyPr/>
          <a:lstStyle/>
          <a:p>
            <a:r>
              <a:rPr lang="en-US" altLang="zh-TW" b="1" dirty="0" smtClean="0"/>
              <a:t>Option3</a:t>
            </a:r>
            <a:r>
              <a:rPr lang="zh-TW" altLang="en-US" b="1" dirty="0" smtClean="0"/>
              <a:t>静态库</a:t>
            </a:r>
            <a:r>
              <a:rPr lang="zh-TW" altLang="en-US" b="1" dirty="0"/>
              <a:t>的方</a:t>
            </a:r>
            <a:r>
              <a:rPr lang="zh-TW" altLang="en-US" b="1" dirty="0" smtClean="0"/>
              <a:t>案</a:t>
            </a:r>
            <a:endParaRPr lang="en-US" altLang="zh-TW" b="1" dirty="0" smtClean="0"/>
          </a:p>
          <a:p>
            <a:pPr lvl="1"/>
            <a:r>
              <a:rPr lang="zh-TW" altLang="en-US" b="1" dirty="0" smtClean="0"/>
              <a:t>目标文件单独编译</a:t>
            </a:r>
            <a:endParaRPr lang="en-US" altLang="zh-TW" b="1" dirty="0"/>
          </a:p>
          <a:p>
            <a:pPr lvl="1"/>
            <a:r>
              <a:rPr lang="zh-TW" altLang="en-US" b="1" dirty="0" smtClean="0"/>
              <a:t>然后相关</a:t>
            </a:r>
            <a:r>
              <a:rPr lang="zh-TW" altLang="en-US" b="1" dirty="0"/>
              <a:t>目标文件打包为库文件</a:t>
            </a:r>
          </a:p>
          <a:p>
            <a:r>
              <a:rPr lang="zh-TW" altLang="en-US" b="1" dirty="0" smtClean="0"/>
              <a:t>优点</a:t>
            </a:r>
            <a:endParaRPr lang="zh-TW" altLang="en-US" b="1" dirty="0"/>
          </a:p>
          <a:p>
            <a:pPr lvl="1"/>
            <a:r>
              <a:rPr lang="zh-TW" altLang="en-US" b="1" dirty="0" smtClean="0"/>
              <a:t>程序员只需要包含少量库</a:t>
            </a:r>
            <a:r>
              <a:rPr lang="zh-TW" altLang="en-US" b="1" dirty="0"/>
              <a:t>文件，不用关心整个目标文件</a:t>
            </a:r>
          </a:p>
          <a:p>
            <a:pPr lvl="2"/>
            <a:r>
              <a:rPr lang="fr-FR" altLang="zh-CN" dirty="0" err="1" smtClean="0"/>
              <a:t>gcc</a:t>
            </a:r>
            <a:r>
              <a:rPr lang="fr-FR" altLang="zh-CN" dirty="0" smtClean="0"/>
              <a:t> </a:t>
            </a:r>
            <a:r>
              <a:rPr lang="fr-FR" altLang="zh-CN" dirty="0" err="1"/>
              <a:t>main.c</a:t>
            </a:r>
            <a:r>
              <a:rPr lang="fr-FR" altLang="zh-CN" dirty="0"/>
              <a:t> </a:t>
            </a:r>
            <a:r>
              <a:rPr lang="fr-FR" altLang="zh-CN" dirty="0" err="1"/>
              <a:t>libc.a</a:t>
            </a:r>
            <a:r>
              <a:rPr lang="fr-FR" altLang="zh-CN" dirty="0"/>
              <a:t> </a:t>
            </a:r>
            <a:r>
              <a:rPr lang="fr-FR" altLang="zh-CN" dirty="0" err="1"/>
              <a:t>libm.a</a:t>
            </a:r>
            <a:endParaRPr lang="fr-FR" altLang="zh-CN" dirty="0"/>
          </a:p>
          <a:p>
            <a:pPr lvl="1"/>
            <a:r>
              <a:rPr lang="zh-TW" altLang="en-US" b="1" dirty="0" smtClean="0"/>
              <a:t>链接时只拷贝被程序</a:t>
            </a:r>
            <a:r>
              <a:rPr lang="zh-TW" altLang="en-US" b="1" dirty="0"/>
              <a:t>引用</a:t>
            </a:r>
            <a:r>
              <a:rPr lang="zh-TW" altLang="en-US" b="1" dirty="0" smtClean="0"/>
              <a:t>到的模块</a:t>
            </a:r>
            <a:endParaRPr lang="zh-TW" altLang="en-US" b="1" dirty="0"/>
          </a:p>
          <a:p>
            <a:endParaRPr kumimoji="1" lang="zh-CN" altLang="en-US" dirty="0"/>
          </a:p>
        </p:txBody>
      </p:sp>
    </p:spTree>
    <p:extLst>
      <p:ext uri="{BB962C8B-B14F-4D97-AF65-F5344CB8AC3E}">
        <p14:creationId xmlns:p14="http://schemas.microsoft.com/office/powerpoint/2010/main" val="3102905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学习目标</a:t>
            </a:r>
            <a:endParaRPr kumimoji="1" lang="zh-CN" altLang="en-US" dirty="0"/>
          </a:p>
        </p:txBody>
      </p:sp>
      <p:sp>
        <p:nvSpPr>
          <p:cNvPr id="3" name="Content Placeholder 2"/>
          <p:cNvSpPr>
            <a:spLocks noGrp="1"/>
          </p:cNvSpPr>
          <p:nvPr>
            <p:ph idx="1"/>
          </p:nvPr>
        </p:nvSpPr>
        <p:spPr/>
        <p:txBody>
          <a:bodyPr/>
          <a:lstStyle/>
          <a:p>
            <a:r>
              <a:rPr kumimoji="1" lang="zh-CN" altLang="en-US" dirty="0" smtClean="0"/>
              <a:t>理解可执行文件的生成过程</a:t>
            </a:r>
            <a:endParaRPr kumimoji="1" lang="en-US" altLang="zh-CN" dirty="0" smtClean="0"/>
          </a:p>
          <a:p>
            <a:r>
              <a:rPr kumimoji="1" lang="zh-CN" altLang="en-US" dirty="0" smtClean="0"/>
              <a:t>掌握可执行文件四个生成步骤</a:t>
            </a:r>
            <a:endParaRPr kumimoji="1" lang="en-US" altLang="zh-CN" dirty="0" smtClean="0"/>
          </a:p>
          <a:p>
            <a:r>
              <a:rPr kumimoji="1" lang="zh-CN" altLang="en-US" dirty="0" smtClean="0"/>
              <a:t>理解什么是符号解析与重定位</a:t>
            </a:r>
            <a:endParaRPr kumimoji="1" lang="en-US" altLang="zh-CN" dirty="0" smtClean="0"/>
          </a:p>
          <a:p>
            <a:r>
              <a:rPr kumimoji="1" lang="zh-CN" altLang="en-US" dirty="0" smtClean="0"/>
              <a:t>可能使用</a:t>
            </a:r>
            <a:r>
              <a:rPr kumimoji="1" lang="en-US" altLang="zh-CN" dirty="0" err="1" smtClean="0"/>
              <a:t>objdump</a:t>
            </a:r>
            <a:r>
              <a:rPr kumimoji="1" lang="zh-CN" altLang="en-US" dirty="0" smtClean="0"/>
              <a:t>指令分析可执行文件</a:t>
            </a:r>
            <a:endParaRPr kumimoji="1" lang="zh-CN" altLang="en-US" dirty="0"/>
          </a:p>
        </p:txBody>
      </p:sp>
      <p:pic>
        <p:nvPicPr>
          <p:cNvPr id="4" name="声音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3627982109"/>
      </p:ext>
    </p:extLst>
  </p:cSld>
  <p:clrMapOvr>
    <a:masterClrMapping/>
  </p:clrMapOvr>
  <mc:AlternateContent xmlns:mc="http://schemas.openxmlformats.org/markup-compatibility/2006" xmlns:p14="http://schemas.microsoft.com/office/powerpoint/2010/main">
    <mc:Choice Requires="p14">
      <p:transition spd="slow" p14:dur="2000" advTm="23295"/>
    </mc:Choice>
    <mc:Fallback xmlns="">
      <p:transition spd="slow" advTm="2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dirty="0" smtClean="0"/>
              <a:t>静态库链接练习</a:t>
            </a:r>
            <a:endParaRPr lang="zh-CN" altLang="en-GB" dirty="0"/>
          </a:p>
        </p:txBody>
      </p:sp>
      <p:sp>
        <p:nvSpPr>
          <p:cNvPr id="6147" name="Rectangle 3"/>
          <p:cNvSpPr>
            <a:spLocks noGrp="1" noChangeArrowheads="1"/>
          </p:cNvSpPr>
          <p:nvPr>
            <p:ph type="body" idx="1"/>
          </p:nvPr>
        </p:nvSpPr>
        <p:spPr/>
        <p:txBody>
          <a:bodyPr/>
          <a:lstStyle/>
          <a:p>
            <a:r>
              <a:rPr lang="zh-CN" altLang="en-US"/>
              <a:t>要生成库文件的源代码</a:t>
            </a:r>
            <a:endParaRPr lang="zh-CN" altLang="en-GB"/>
          </a:p>
        </p:txBody>
      </p:sp>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33600"/>
            <a:ext cx="9144000" cy="334486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908997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endParaRPr lang="zh-CN" altLang="en-US"/>
          </a:p>
        </p:txBody>
      </p:sp>
      <p:sp>
        <p:nvSpPr>
          <p:cNvPr id="7171" name="Rectangle 3"/>
          <p:cNvSpPr>
            <a:spLocks noGrp="1" noChangeArrowheads="1"/>
          </p:cNvSpPr>
          <p:nvPr>
            <p:ph type="body" idx="1"/>
          </p:nvPr>
        </p:nvSpPr>
        <p:spPr/>
        <p:txBody>
          <a:bodyPr/>
          <a:lstStyle/>
          <a:p>
            <a:r>
              <a:rPr lang="zh-CN" altLang="en-US"/>
              <a:t>编译并生成库文件</a:t>
            </a:r>
            <a:endParaRPr lang="zh-CN" altLang="en-GB"/>
          </a:p>
        </p:txBody>
      </p:sp>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8229600" cy="111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575737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274638"/>
            <a:ext cx="8229600" cy="563562"/>
          </a:xfrm>
        </p:spPr>
        <p:txBody>
          <a:bodyPr/>
          <a:lstStyle/>
          <a:p>
            <a:pPr algn="l"/>
            <a:r>
              <a:rPr lang="zh-CN" altLang="en-US" sz="4000"/>
              <a:t>使用库文件</a:t>
            </a:r>
            <a:endParaRPr lang="zh-CN" altLang="en-GB" sz="4000"/>
          </a:p>
        </p:txBody>
      </p:sp>
      <p:sp>
        <p:nvSpPr>
          <p:cNvPr id="9219" name="Rectangle 3"/>
          <p:cNvSpPr>
            <a:spLocks noGrp="1" noChangeArrowheads="1"/>
          </p:cNvSpPr>
          <p:nvPr>
            <p:ph type="body" idx="1"/>
          </p:nvPr>
        </p:nvSpPr>
        <p:spPr/>
        <p:txBody>
          <a:bodyPr/>
          <a:lstStyle/>
          <a:p>
            <a:endParaRPr lang="zh-CN" altLang="en-GB"/>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143000"/>
            <a:ext cx="8229600" cy="3786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5181600"/>
            <a:ext cx="8153400" cy="9779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84114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animEffect transition="in" filter="blinds(horizontal)">
                                      <p:cBhvr>
                                        <p:cTn id="7" dur="500"/>
                                        <p:tgtEl>
                                          <p:spTgt spid="9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274638"/>
            <a:ext cx="8229600" cy="639762"/>
          </a:xfrm>
        </p:spPr>
        <p:txBody>
          <a:bodyPr/>
          <a:lstStyle/>
          <a:p>
            <a:pPr algn="l"/>
            <a:r>
              <a:rPr lang="zh-CN" altLang="en-US" sz="4000"/>
              <a:t>链接的整个过程</a:t>
            </a:r>
            <a:endParaRPr lang="zh-CN" altLang="en-GB" sz="4000"/>
          </a:p>
        </p:txBody>
      </p:sp>
      <p:pic>
        <p:nvPicPr>
          <p:cNvPr id="11267" name="Picture 3"/>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27660722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小结</a:t>
            </a:r>
            <a:endParaRPr kumimoji="1" lang="zh-CN" altLang="en-US" dirty="0"/>
          </a:p>
        </p:txBody>
      </p:sp>
      <p:sp>
        <p:nvSpPr>
          <p:cNvPr id="3" name="Content Placeholder 2"/>
          <p:cNvSpPr>
            <a:spLocks noGrp="1"/>
          </p:cNvSpPr>
          <p:nvPr>
            <p:ph idx="1"/>
          </p:nvPr>
        </p:nvSpPr>
        <p:spPr/>
        <p:txBody>
          <a:bodyPr/>
          <a:lstStyle/>
          <a:p>
            <a:r>
              <a:rPr kumimoji="1" lang="zh-CN" altLang="en-US" dirty="0"/>
              <a:t>目标文件</a:t>
            </a:r>
            <a:endParaRPr kumimoji="1" lang="en-US" altLang="zh-CN" dirty="0"/>
          </a:p>
          <a:p>
            <a:pPr lvl="1"/>
            <a:r>
              <a:rPr kumimoji="1" lang="zh-CN" altLang="en-US" dirty="0"/>
              <a:t>常见格式</a:t>
            </a:r>
            <a:r>
              <a:rPr kumimoji="1" lang="en-US" altLang="zh-CN" dirty="0"/>
              <a:t> ELF</a:t>
            </a:r>
          </a:p>
          <a:p>
            <a:r>
              <a:rPr kumimoji="1" lang="zh-CN" altLang="en-US" dirty="0"/>
              <a:t>生成目标文件的过程</a:t>
            </a:r>
            <a:endParaRPr kumimoji="1" lang="en-US" altLang="zh-CN" dirty="0"/>
          </a:p>
          <a:p>
            <a:pPr lvl="1"/>
            <a:r>
              <a:rPr kumimoji="1" lang="zh-CN" altLang="en-US" dirty="0"/>
              <a:t>预处理</a:t>
            </a:r>
            <a:r>
              <a:rPr kumimoji="1" lang="en-US" altLang="zh-CN" dirty="0"/>
              <a:t> </a:t>
            </a:r>
            <a:r>
              <a:rPr kumimoji="1" lang="zh-CN" altLang="en-US" dirty="0"/>
              <a:t>编译</a:t>
            </a:r>
            <a:r>
              <a:rPr kumimoji="1" lang="en-US" altLang="zh-CN" dirty="0"/>
              <a:t> </a:t>
            </a:r>
            <a:r>
              <a:rPr kumimoji="1" lang="zh-CN" altLang="en-US" dirty="0"/>
              <a:t>汇编</a:t>
            </a:r>
            <a:r>
              <a:rPr kumimoji="1" lang="en-US" altLang="zh-CN" dirty="0"/>
              <a:t> </a:t>
            </a:r>
            <a:r>
              <a:rPr kumimoji="1" lang="zh-CN" altLang="en-US" dirty="0" smtClean="0"/>
              <a:t>链接</a:t>
            </a:r>
            <a:endParaRPr kumimoji="1" lang="en-US" altLang="zh-CN" dirty="0" smtClean="0"/>
          </a:p>
          <a:p>
            <a:pPr lvl="1"/>
            <a:r>
              <a:rPr kumimoji="1" lang="en-US" altLang="zh-CN" dirty="0" err="1"/>
              <a:t>g</a:t>
            </a:r>
            <a:r>
              <a:rPr kumimoji="1" lang="en-US" altLang="zh-CN" dirty="0" err="1" smtClean="0"/>
              <a:t>cc</a:t>
            </a:r>
            <a:r>
              <a:rPr kumimoji="1" lang="en-US" altLang="zh-CN" dirty="0" smtClean="0"/>
              <a:t> </a:t>
            </a:r>
            <a:r>
              <a:rPr kumimoji="1" lang="en-US" altLang="zh-CN" dirty="0" err="1" smtClean="0"/>
              <a:t>objdump</a:t>
            </a:r>
            <a:endParaRPr kumimoji="1" lang="en-US" altLang="zh-CN" dirty="0"/>
          </a:p>
          <a:p>
            <a:r>
              <a:rPr kumimoji="1" lang="zh-CN" altLang="en-US" dirty="0" smtClean="0"/>
              <a:t>符号</a:t>
            </a:r>
            <a:r>
              <a:rPr kumimoji="1" lang="zh-CN" altLang="en-US" dirty="0"/>
              <a:t>解析</a:t>
            </a:r>
            <a:endParaRPr kumimoji="1" lang="en-US" altLang="zh-CN" dirty="0"/>
          </a:p>
          <a:p>
            <a:r>
              <a:rPr kumimoji="1" lang="zh-CN" altLang="en-US" dirty="0"/>
              <a:t>重定位</a:t>
            </a:r>
            <a:endParaRPr kumimoji="1" lang="en-US" altLang="zh-CN" dirty="0"/>
          </a:p>
          <a:p>
            <a:r>
              <a:rPr kumimoji="1" lang="zh-CN" altLang="en-US" dirty="0"/>
              <a:t>可执行目标文</a:t>
            </a:r>
            <a:r>
              <a:rPr kumimoji="1" lang="zh-CN" altLang="en-US" dirty="0" smtClean="0"/>
              <a:t>件</a:t>
            </a:r>
            <a:endParaRPr kumimoji="1" lang="en-US" altLang="zh-CN" dirty="0" smtClean="0"/>
          </a:p>
          <a:p>
            <a:r>
              <a:rPr kumimoji="1" lang="zh-CN" altLang="en-US" dirty="0"/>
              <a:t>静态链接库</a:t>
            </a:r>
            <a:endParaRPr kumimoji="1" lang="en-US" altLang="zh-CN" dirty="0"/>
          </a:p>
          <a:p>
            <a:endParaRPr kumimoji="1" lang="zh-CN" altLang="en-US" dirty="0"/>
          </a:p>
          <a:p>
            <a:endParaRPr kumimoji="1" lang="zh-CN" altLang="en-US" dirty="0"/>
          </a:p>
        </p:txBody>
      </p:sp>
    </p:spTree>
    <p:extLst>
      <p:ext uri="{BB962C8B-B14F-4D97-AF65-F5344CB8AC3E}">
        <p14:creationId xmlns:p14="http://schemas.microsoft.com/office/powerpoint/2010/main" val="32675327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实践</a:t>
            </a:r>
            <a:r>
              <a:rPr kumimoji="1" lang="en-US" altLang="zh-CN" dirty="0" smtClean="0"/>
              <a:t>1</a:t>
            </a:r>
            <a:endParaRPr kumimoji="1" lang="zh-CN" altLang="en-US" dirty="0"/>
          </a:p>
        </p:txBody>
      </p:sp>
      <p:pic>
        <p:nvPicPr>
          <p:cNvPr id="5" name="Content Placeholder 4" descr="屏幕快照 2012-03-16 下午06.57.49.png"/>
          <p:cNvPicPr>
            <a:picLocks noGrp="1" noChangeAspect="1"/>
          </p:cNvPicPr>
          <p:nvPr>
            <p:ph idx="1"/>
          </p:nvPr>
        </p:nvPicPr>
        <p:blipFill>
          <a:blip r:embed="rId3">
            <a:extLst>
              <a:ext uri="{28A0092B-C50C-407E-A947-70E740481C1C}">
                <a14:useLocalDpi xmlns:a14="http://schemas.microsoft.com/office/drawing/2010/main" val="0"/>
              </a:ext>
            </a:extLst>
          </a:blip>
          <a:srcRect l="-20917" r="-20917"/>
          <a:stretch>
            <a:fillRect/>
          </a:stretch>
        </p:blipFill>
        <p:spPr>
          <a:xfrm>
            <a:off x="-1226676" y="-86272"/>
            <a:ext cx="11955326" cy="6574969"/>
          </a:xfrm>
        </p:spPr>
      </p:pic>
      <p:sp>
        <p:nvSpPr>
          <p:cNvPr id="4" name="Rectangle 3"/>
          <p:cNvSpPr/>
          <p:nvPr/>
        </p:nvSpPr>
        <p:spPr>
          <a:xfrm>
            <a:off x="3851020" y="3244334"/>
            <a:ext cx="1441959" cy="369332"/>
          </a:xfrm>
          <a:prstGeom prst="rect">
            <a:avLst/>
          </a:prstGeom>
        </p:spPr>
        <p:txBody>
          <a:bodyPr wrap="none">
            <a:spAutoFit/>
          </a:bodyPr>
          <a:lstStyle/>
          <a:p>
            <a:r>
              <a:rPr lang="fr-FR" altLang="zh-CN" dirty="0" err="1"/>
              <a:t>complement</a:t>
            </a:r>
            <a:endParaRPr lang="zh-CN" altLang="en-US" dirty="0"/>
          </a:p>
        </p:txBody>
      </p:sp>
    </p:spTree>
    <p:extLst>
      <p:ext uri="{BB962C8B-B14F-4D97-AF65-F5344CB8AC3E}">
        <p14:creationId xmlns:p14="http://schemas.microsoft.com/office/powerpoint/2010/main" val="29865144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实践题目（</a:t>
            </a:r>
            <a:r>
              <a:rPr kumimoji="1" lang="en-US" altLang="zh-CN" dirty="0" smtClean="0"/>
              <a:t>10</a:t>
            </a:r>
            <a:r>
              <a:rPr kumimoji="1" lang="zh-CN" altLang="en-US" dirty="0" smtClean="0"/>
              <a:t>分）</a:t>
            </a:r>
            <a:endParaRPr kumimoji="1" lang="zh-CN" altLang="en-US" dirty="0"/>
          </a:p>
        </p:txBody>
      </p:sp>
      <p:sp>
        <p:nvSpPr>
          <p:cNvPr id="3" name="Content Placeholder 2"/>
          <p:cNvSpPr>
            <a:spLocks noGrp="1"/>
          </p:cNvSpPr>
          <p:nvPr>
            <p:ph idx="1"/>
          </p:nvPr>
        </p:nvSpPr>
        <p:spPr/>
        <p:txBody>
          <a:bodyPr/>
          <a:lstStyle/>
          <a:p>
            <a:r>
              <a:rPr kumimoji="1" lang="zh-CN" altLang="en-US" dirty="0" smtClean="0"/>
              <a:t>实验一程序要求输入一个数字密码</a:t>
            </a:r>
            <a:endParaRPr kumimoji="1" lang="en-US" altLang="zh-CN" dirty="0" smtClean="0"/>
          </a:p>
          <a:p>
            <a:r>
              <a:rPr kumimoji="1" lang="zh-CN" altLang="en-US" dirty="0" smtClean="0"/>
              <a:t>（</a:t>
            </a:r>
            <a:r>
              <a:rPr kumimoji="1" lang="en-US" altLang="zh-CN" dirty="0" smtClean="0"/>
              <a:t>1</a:t>
            </a:r>
            <a:r>
              <a:rPr kumimoji="1" lang="zh-CN" altLang="en-US" dirty="0" smtClean="0"/>
              <a:t>）请使用反汇编结合调用工具</a:t>
            </a:r>
            <a:r>
              <a:rPr kumimoji="1" lang="en-US" altLang="zh-CN" dirty="0" smtClean="0"/>
              <a:t>(</a:t>
            </a:r>
            <a:r>
              <a:rPr kumimoji="1" lang="en-US" altLang="zh-CN" dirty="0" err="1" smtClean="0"/>
              <a:t>gdb</a:t>
            </a:r>
            <a:r>
              <a:rPr kumimoji="1" lang="en-US" altLang="zh-CN" dirty="0" smtClean="0"/>
              <a:t>)</a:t>
            </a:r>
            <a:r>
              <a:rPr kumimoji="1" lang="zh-CN" altLang="en-US" dirty="0" smtClean="0"/>
              <a:t>知识求出密码</a:t>
            </a:r>
            <a:endParaRPr kumimoji="1" lang="en-US" altLang="zh-CN" dirty="0" smtClean="0"/>
          </a:p>
          <a:p>
            <a:r>
              <a:rPr kumimoji="1" lang="zh-CN" altLang="en-US" dirty="0" smtClean="0"/>
              <a:t>（</a:t>
            </a:r>
            <a:r>
              <a:rPr kumimoji="1" lang="en-US" altLang="zh-CN" dirty="0" smtClean="0"/>
              <a:t>2</a:t>
            </a:r>
            <a:r>
              <a:rPr kumimoji="1" lang="zh-CN" altLang="en-US" dirty="0" smtClean="0"/>
              <a:t>）修改可执行文件，使得任何输出都可以通过验证</a:t>
            </a:r>
          </a:p>
          <a:p>
            <a:r>
              <a:rPr kumimoji="1" lang="zh-CN" altLang="en-US" dirty="0" smtClean="0"/>
              <a:t>（</a:t>
            </a:r>
            <a:r>
              <a:rPr kumimoji="1" lang="en-US" altLang="zh-CN" dirty="0" smtClean="0"/>
              <a:t>3</a:t>
            </a:r>
            <a:r>
              <a:rPr kumimoji="1" lang="zh-CN" altLang="en-US" dirty="0" smtClean="0"/>
              <a:t>）理解其原理及想着汇编语言指令</a:t>
            </a:r>
            <a:endParaRPr kumimoji="1" lang="zh-CN" altLang="en-US" dirty="0"/>
          </a:p>
        </p:txBody>
      </p:sp>
    </p:spTree>
    <p:extLst>
      <p:ext uri="{BB962C8B-B14F-4D97-AF65-F5344CB8AC3E}">
        <p14:creationId xmlns:p14="http://schemas.microsoft.com/office/powerpoint/2010/main" val="11327567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0" y="-1"/>
            <a:ext cx="9144000" cy="6855547"/>
          </a:xfrm>
          <a:prstGeom prst="rect">
            <a:avLst/>
          </a:prstGeom>
        </p:spPr>
      </p:pic>
      <p:sp>
        <p:nvSpPr>
          <p:cNvPr id="8" name="TextBox 7"/>
          <p:cNvSpPr txBox="1"/>
          <p:nvPr/>
        </p:nvSpPr>
        <p:spPr>
          <a:xfrm>
            <a:off x="0" y="0"/>
            <a:ext cx="8273073" cy="4801315"/>
          </a:xfrm>
          <a:prstGeom prst="rect">
            <a:avLst/>
          </a:prstGeom>
          <a:noFill/>
        </p:spPr>
        <p:txBody>
          <a:bodyPr wrap="square" rtlCol="0">
            <a:spAutoFit/>
          </a:bodyPr>
          <a:lstStyle/>
          <a:p>
            <a:r>
              <a:rPr lang="en-US" altLang="zh-CN" sz="3600" dirty="0">
                <a:solidFill>
                  <a:srgbClr val="660066"/>
                </a:solidFill>
                <a:latin typeface="Chalkduster"/>
              </a:rPr>
              <a:t>Please do not </a:t>
            </a:r>
            <a:endParaRPr lang="en-US" altLang="zh-CN" sz="3600" dirty="0" smtClean="0">
              <a:solidFill>
                <a:srgbClr val="660066"/>
              </a:solidFill>
              <a:latin typeface="Chalkduster"/>
            </a:endParaRPr>
          </a:p>
          <a:p>
            <a:r>
              <a:rPr lang="en-US" altLang="zh-CN" sz="3600" dirty="0" smtClean="0">
                <a:solidFill>
                  <a:srgbClr val="660066"/>
                </a:solidFill>
                <a:latin typeface="Chalkduster"/>
              </a:rPr>
              <a:t>whitewash </a:t>
            </a:r>
            <a:r>
              <a:rPr lang="en-US" altLang="zh-CN" sz="3600" dirty="0">
                <a:solidFill>
                  <a:srgbClr val="660066"/>
                </a:solidFill>
                <a:latin typeface="Chalkduster"/>
              </a:rPr>
              <a:t>your inherent faults </a:t>
            </a:r>
            <a:r>
              <a:rPr lang="en-US" altLang="zh-CN" sz="3600" dirty="0" smtClean="0">
                <a:solidFill>
                  <a:srgbClr val="660066"/>
                </a:solidFill>
                <a:latin typeface="Chalkduster"/>
              </a:rPr>
              <a:t>with your </a:t>
            </a:r>
            <a:r>
              <a:rPr lang="en-US" altLang="zh-CN" sz="3600" dirty="0">
                <a:solidFill>
                  <a:srgbClr val="660066"/>
                </a:solidFill>
                <a:latin typeface="Chalkduster"/>
              </a:rPr>
              <a:t>acquired </a:t>
            </a:r>
            <a:r>
              <a:rPr lang="en-US" altLang="zh-CN" sz="3600" dirty="0" smtClean="0">
                <a:solidFill>
                  <a:srgbClr val="660066"/>
                </a:solidFill>
                <a:latin typeface="Chalkduster"/>
              </a:rPr>
              <a:t>virtues. </a:t>
            </a:r>
          </a:p>
          <a:p>
            <a:endParaRPr lang="en-US" altLang="zh-CN" sz="3600" dirty="0" smtClean="0">
              <a:latin typeface="Chalkduster"/>
            </a:endParaRPr>
          </a:p>
          <a:p>
            <a:r>
              <a:rPr lang="en-US" altLang="zh-CN" sz="3600" dirty="0" smtClean="0">
                <a:solidFill>
                  <a:srgbClr val="660066"/>
                </a:solidFill>
                <a:latin typeface="Chalkduster"/>
              </a:rPr>
              <a:t>I </a:t>
            </a:r>
            <a:r>
              <a:rPr lang="en-US" altLang="zh-CN" sz="3600" dirty="0">
                <a:solidFill>
                  <a:srgbClr val="660066"/>
                </a:solidFill>
                <a:latin typeface="Chalkduster"/>
              </a:rPr>
              <a:t>would </a:t>
            </a:r>
            <a:endParaRPr lang="en-US" altLang="zh-CN" sz="3600" dirty="0" smtClean="0">
              <a:solidFill>
                <a:srgbClr val="660066"/>
              </a:solidFill>
              <a:latin typeface="Chalkduster"/>
            </a:endParaRPr>
          </a:p>
          <a:p>
            <a:r>
              <a:rPr lang="en-US" altLang="zh-CN" sz="3600" dirty="0" smtClean="0">
                <a:solidFill>
                  <a:srgbClr val="660066"/>
                </a:solidFill>
                <a:latin typeface="Chalkduster"/>
              </a:rPr>
              <a:t>have </a:t>
            </a:r>
            <a:r>
              <a:rPr lang="en-US" altLang="zh-CN" sz="3600" dirty="0">
                <a:solidFill>
                  <a:srgbClr val="660066"/>
                </a:solidFill>
                <a:latin typeface="Chalkduster"/>
              </a:rPr>
              <a:t>the faults; </a:t>
            </a:r>
            <a:endParaRPr lang="en-US" altLang="zh-CN" sz="3600" dirty="0" smtClean="0">
              <a:solidFill>
                <a:srgbClr val="660066"/>
              </a:solidFill>
              <a:latin typeface="Chalkduster"/>
            </a:endParaRPr>
          </a:p>
          <a:p>
            <a:r>
              <a:rPr lang="en-US" altLang="zh-CN" sz="3600" dirty="0" smtClean="0">
                <a:solidFill>
                  <a:srgbClr val="660066"/>
                </a:solidFill>
                <a:latin typeface="Chalkduster"/>
              </a:rPr>
              <a:t>they </a:t>
            </a:r>
            <a:r>
              <a:rPr lang="en-US" altLang="zh-CN" sz="3600" dirty="0">
                <a:solidFill>
                  <a:srgbClr val="660066"/>
                </a:solidFill>
                <a:latin typeface="Chalkduster"/>
              </a:rPr>
              <a:t>are </a:t>
            </a:r>
            <a:endParaRPr lang="en-US" altLang="zh-CN" sz="3600" dirty="0" smtClean="0">
              <a:solidFill>
                <a:srgbClr val="660066"/>
              </a:solidFill>
              <a:latin typeface="Chalkduster"/>
            </a:endParaRPr>
          </a:p>
          <a:p>
            <a:r>
              <a:rPr lang="en-US" altLang="zh-CN" sz="3600" dirty="0" smtClean="0">
                <a:solidFill>
                  <a:srgbClr val="660066"/>
                </a:solidFill>
                <a:latin typeface="Chalkduster"/>
              </a:rPr>
              <a:t>like </a:t>
            </a:r>
            <a:r>
              <a:rPr lang="en-US" altLang="zh-CN" sz="3600" dirty="0">
                <a:solidFill>
                  <a:srgbClr val="660066"/>
                </a:solidFill>
                <a:latin typeface="Chalkduster"/>
              </a:rPr>
              <a:t>mine own</a:t>
            </a:r>
            <a:r>
              <a:rPr lang="en-US" altLang="zh-CN" sz="3600" dirty="0" smtClean="0">
                <a:solidFill>
                  <a:srgbClr val="660066"/>
                </a:solidFill>
                <a:latin typeface="Chalkduster"/>
              </a:rPr>
              <a:t>.</a:t>
            </a:r>
          </a:p>
          <a:p>
            <a:endParaRPr kumimoji="1" lang="zh-CN" altLang="en-US" dirty="0"/>
          </a:p>
        </p:txBody>
      </p:sp>
      <p:sp>
        <p:nvSpPr>
          <p:cNvPr id="10" name="TextBox 9"/>
          <p:cNvSpPr txBox="1"/>
          <p:nvPr/>
        </p:nvSpPr>
        <p:spPr>
          <a:xfrm>
            <a:off x="1893239" y="4801315"/>
            <a:ext cx="4526252" cy="1231106"/>
          </a:xfrm>
          <a:prstGeom prst="rect">
            <a:avLst/>
          </a:prstGeom>
          <a:noFill/>
        </p:spPr>
        <p:txBody>
          <a:bodyPr wrap="square" rtlCol="0">
            <a:spAutoFit/>
          </a:bodyPr>
          <a:lstStyle/>
          <a:p>
            <a:pPr lvl="0"/>
            <a:r>
              <a:rPr kumimoji="1" lang="en-US" altLang="zh-CN" sz="2800" dirty="0">
                <a:solidFill>
                  <a:srgbClr val="660066"/>
                </a:solidFill>
                <a:latin typeface="Apple Chancery"/>
              </a:rPr>
              <a:t>《Sand and Foam》 </a:t>
            </a:r>
            <a:endParaRPr kumimoji="1" lang="en-US" altLang="zh-CN" sz="2800" dirty="0" smtClean="0">
              <a:solidFill>
                <a:srgbClr val="660066"/>
              </a:solidFill>
              <a:latin typeface="Apple Chancery"/>
            </a:endParaRPr>
          </a:p>
          <a:p>
            <a:pPr lvl="0"/>
            <a:r>
              <a:rPr kumimoji="1" lang="en-US" altLang="zh-CN" sz="2800" dirty="0">
                <a:solidFill>
                  <a:srgbClr val="660066"/>
                </a:solidFill>
                <a:latin typeface="Apple Chancery"/>
              </a:rPr>
              <a:t> </a:t>
            </a:r>
            <a:r>
              <a:rPr kumimoji="1" lang="en-US" altLang="zh-CN" sz="2800" dirty="0" smtClean="0">
                <a:solidFill>
                  <a:srgbClr val="660066"/>
                </a:solidFill>
                <a:latin typeface="Apple Chancery"/>
              </a:rPr>
              <a:t> by </a:t>
            </a:r>
            <a:r>
              <a:rPr kumimoji="1" lang="en-US" altLang="zh-CN" sz="2800" dirty="0" err="1" smtClean="0">
                <a:solidFill>
                  <a:srgbClr val="660066"/>
                </a:solidFill>
                <a:latin typeface="Apple Chancery"/>
              </a:rPr>
              <a:t>Kahlil</a:t>
            </a:r>
            <a:r>
              <a:rPr kumimoji="1" lang="en-US" altLang="zh-CN" sz="2800" dirty="0" smtClean="0">
                <a:solidFill>
                  <a:srgbClr val="660066"/>
                </a:solidFill>
                <a:latin typeface="Apple Chancery"/>
              </a:rPr>
              <a:t> </a:t>
            </a:r>
            <a:r>
              <a:rPr kumimoji="1" lang="en-US" altLang="zh-CN" sz="2800" dirty="0">
                <a:solidFill>
                  <a:srgbClr val="660066"/>
                </a:solidFill>
                <a:latin typeface="Apple Chancery"/>
              </a:rPr>
              <a:t>Gibran</a:t>
            </a:r>
            <a:endParaRPr kumimoji="1" lang="zh-CN" altLang="en-US" sz="2800" dirty="0">
              <a:solidFill>
                <a:srgbClr val="660066"/>
              </a:solidFill>
              <a:latin typeface="Apple Chancery"/>
            </a:endParaRPr>
          </a:p>
          <a:p>
            <a:endParaRPr kumimoji="1" lang="zh-CN" altLang="en-US" dirty="0"/>
          </a:p>
        </p:txBody>
      </p:sp>
    </p:spTree>
    <p:extLst>
      <p:ext uri="{BB962C8B-B14F-4D97-AF65-F5344CB8AC3E}">
        <p14:creationId xmlns:p14="http://schemas.microsoft.com/office/powerpoint/2010/main" val="8705696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8906"/>
            <a:ext cx="8229600" cy="1143000"/>
          </a:xfrm>
        </p:spPr>
        <p:txBody>
          <a:bodyPr/>
          <a:lstStyle/>
          <a:p>
            <a:r>
              <a:rPr kumimoji="1" lang="en-US" altLang="zh-CN" dirty="0" smtClean="0"/>
              <a:t>Thanks</a:t>
            </a:r>
            <a:endParaRPr kumimoji="1" lang="zh-CN" altLang="en-US" dirty="0"/>
          </a:p>
        </p:txBody>
      </p:sp>
    </p:spTree>
    <p:extLst>
      <p:ext uri="{BB962C8B-B14F-4D97-AF65-F5344CB8AC3E}">
        <p14:creationId xmlns:p14="http://schemas.microsoft.com/office/powerpoint/2010/main" val="287404365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a:t>重定位</a:t>
            </a:r>
            <a:r>
              <a:rPr lang="en-US" altLang="zh-CN"/>
              <a:t>PC</a:t>
            </a:r>
            <a:r>
              <a:rPr lang="zh-CN" altLang="en-US"/>
              <a:t>相关引用</a:t>
            </a:r>
            <a:endParaRPr lang="zh-CN" altLang="en-GB"/>
          </a:p>
        </p:txBody>
      </p:sp>
      <p:sp>
        <p:nvSpPr>
          <p:cNvPr id="12291" name="Rectangle 3"/>
          <p:cNvSpPr>
            <a:spLocks noGrp="1" noChangeArrowheads="1"/>
          </p:cNvSpPr>
          <p:nvPr>
            <p:ph type="body" idx="1"/>
          </p:nvPr>
        </p:nvSpPr>
        <p:spPr/>
        <p:txBody>
          <a:bodyPr/>
          <a:lstStyle/>
          <a:p>
            <a:endParaRPr lang="zh-CN" altLang="en-US"/>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92075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2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971800"/>
            <a:ext cx="3962400" cy="11303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29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572000"/>
            <a:ext cx="5410200" cy="154781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522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zh-CN" altLang="en-US" dirty="0" smtClean="0"/>
              <a:t>例程</a:t>
            </a:r>
            <a:endParaRPr kumimoji="1" lang="zh-CN" altLang="en-US" dirty="0"/>
          </a:p>
        </p:txBody>
      </p:sp>
      <p:pic>
        <p:nvPicPr>
          <p:cNvPr id="6" name="Picture 5"/>
          <p:cNvPicPr>
            <a:picLocks noChangeAspect="1"/>
          </p:cNvPicPr>
          <p:nvPr/>
        </p:nvPicPr>
        <p:blipFill>
          <a:blip r:embed="rId5"/>
          <a:stretch>
            <a:fillRect/>
          </a:stretch>
        </p:blipFill>
        <p:spPr>
          <a:xfrm>
            <a:off x="0" y="-1"/>
            <a:ext cx="3801182" cy="6896133"/>
          </a:xfrm>
          <a:prstGeom prst="rect">
            <a:avLst/>
          </a:prstGeom>
        </p:spPr>
      </p:pic>
      <p:pic>
        <p:nvPicPr>
          <p:cNvPr id="7" name="Picture 6"/>
          <p:cNvPicPr>
            <a:picLocks noChangeAspect="1"/>
          </p:cNvPicPr>
          <p:nvPr/>
        </p:nvPicPr>
        <p:blipFill>
          <a:blip r:embed="rId6"/>
          <a:stretch>
            <a:fillRect/>
          </a:stretch>
        </p:blipFill>
        <p:spPr>
          <a:xfrm>
            <a:off x="5043289" y="1020148"/>
            <a:ext cx="4114195" cy="5634218"/>
          </a:xfrm>
          <a:prstGeom prst="rect">
            <a:avLst/>
          </a:prstGeom>
        </p:spPr>
      </p:pic>
      <p:pic>
        <p:nvPicPr>
          <p:cNvPr id="3" name="声音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5829300"/>
            <a:ext cx="812800" cy="812800"/>
          </a:xfrm>
          <a:prstGeom prst="rect">
            <a:avLst/>
          </a:prstGeom>
        </p:spPr>
      </p:pic>
    </p:spTree>
    <p:extLst>
      <p:ext uri="{BB962C8B-B14F-4D97-AF65-F5344CB8AC3E}">
        <p14:creationId xmlns:p14="http://schemas.microsoft.com/office/powerpoint/2010/main" val="2480639156"/>
      </p:ext>
    </p:extLst>
  </p:cSld>
  <p:clrMapOvr>
    <a:masterClrMapping/>
  </p:clrMapOvr>
  <mc:AlternateContent xmlns:mc="http://schemas.openxmlformats.org/markup-compatibility/2006" xmlns:p14="http://schemas.microsoft.com/office/powerpoint/2010/main">
    <mc:Choice Requires="p14">
      <p:transition spd="slow" p14:dur="2000" advTm="8245"/>
    </mc:Choice>
    <mc:Fallback xmlns="">
      <p:transition spd="slow" advTm="8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zh-CN" altLang="en-US"/>
              <a:t>重定位</a:t>
            </a:r>
            <a:r>
              <a:rPr lang="en-US" altLang="zh-CN"/>
              <a:t>PC</a:t>
            </a:r>
            <a:r>
              <a:rPr lang="zh-CN" altLang="en-US"/>
              <a:t>相关引用</a:t>
            </a:r>
            <a:endParaRPr lang="zh-CN" altLang="en-GB"/>
          </a:p>
        </p:txBody>
      </p:sp>
      <p:sp>
        <p:nvSpPr>
          <p:cNvPr id="13315" name="Rectangle 3"/>
          <p:cNvSpPr>
            <a:spLocks noGrp="1" noChangeArrowheads="1"/>
          </p:cNvSpPr>
          <p:nvPr>
            <p:ph type="body" idx="1"/>
          </p:nvPr>
        </p:nvSpPr>
        <p:spPr/>
        <p:txBody>
          <a:bodyPr/>
          <a:lstStyle/>
          <a:p>
            <a:endParaRPr lang="zh-CN" altLang="en-US"/>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8229600" cy="305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280814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endParaRPr lang="zh-CN" altLang="en-US"/>
          </a:p>
        </p:txBody>
      </p:sp>
      <p:sp>
        <p:nvSpPr>
          <p:cNvPr id="14339" name="Rectangle 3"/>
          <p:cNvSpPr>
            <a:spLocks noGrp="1" noChangeArrowheads="1"/>
          </p:cNvSpPr>
          <p:nvPr>
            <p:ph type="body" idx="1"/>
          </p:nvPr>
        </p:nvSpPr>
        <p:spPr/>
        <p:txBody>
          <a:bodyPr/>
          <a:lstStyle/>
          <a:p>
            <a:endParaRPr lang="zh-CN" altLang="en-US"/>
          </a:p>
        </p:txBody>
      </p:sp>
      <p:pic>
        <p:nvPicPr>
          <p:cNvPr id="14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9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0117461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目标文件</a:t>
            </a:r>
          </a:p>
        </p:txBody>
      </p:sp>
      <p:sp>
        <p:nvSpPr>
          <p:cNvPr id="3" name="Content Placeholder 2"/>
          <p:cNvSpPr>
            <a:spLocks noGrp="1"/>
          </p:cNvSpPr>
          <p:nvPr>
            <p:ph idx="1"/>
          </p:nvPr>
        </p:nvSpPr>
        <p:spPr/>
        <p:txBody>
          <a:bodyPr/>
          <a:lstStyle/>
          <a:p>
            <a:r>
              <a:rPr lang="zh-TW" altLang="en-US" b="1" dirty="0"/>
              <a:t>目标文</a:t>
            </a:r>
            <a:r>
              <a:rPr lang="zh-TW" altLang="en-US" b="1" dirty="0" smtClean="0"/>
              <a:t>件</a:t>
            </a:r>
            <a:endParaRPr lang="en-US" altLang="zh-TW" b="1" dirty="0" smtClean="0"/>
          </a:p>
          <a:p>
            <a:pPr lvl="1"/>
            <a:r>
              <a:rPr lang="en-US" altLang="zh-CN" dirty="0" err="1" smtClean="0"/>
              <a:t>obj</a:t>
            </a:r>
            <a:r>
              <a:rPr lang="en-US" altLang="zh-CN" dirty="0"/>
              <a:t>, object file</a:t>
            </a:r>
          </a:p>
          <a:p>
            <a:r>
              <a:rPr lang="zh-TW" altLang="en-US" b="1" dirty="0" smtClean="0"/>
              <a:t>按用途可分为</a:t>
            </a:r>
            <a:endParaRPr lang="zh-TW" altLang="en-US" b="1" dirty="0"/>
          </a:p>
          <a:p>
            <a:pPr lvl="1"/>
            <a:r>
              <a:rPr lang="zh-TW" altLang="en-US" b="1" dirty="0" smtClean="0"/>
              <a:t>可重定位</a:t>
            </a:r>
            <a:r>
              <a:rPr lang="zh-TW" altLang="en-US" b="1" dirty="0"/>
              <a:t>目标文件</a:t>
            </a:r>
          </a:p>
          <a:p>
            <a:pPr lvl="2"/>
            <a:r>
              <a:rPr lang="zh-TW" altLang="en-US" dirty="0"/>
              <a:t>编译后未链接前</a:t>
            </a:r>
          </a:p>
          <a:p>
            <a:pPr lvl="1"/>
            <a:r>
              <a:rPr lang="zh-TW" altLang="en-US" b="1" dirty="0" smtClean="0"/>
              <a:t>可执</a:t>
            </a:r>
            <a:r>
              <a:rPr lang="zh-TW" altLang="en-US" b="1" dirty="0"/>
              <a:t>行目标文件</a:t>
            </a:r>
          </a:p>
          <a:p>
            <a:pPr lvl="1"/>
            <a:r>
              <a:rPr lang="zh-TW" altLang="en-US" b="1" dirty="0" smtClean="0"/>
              <a:t>共</a:t>
            </a:r>
            <a:r>
              <a:rPr lang="zh-TW" altLang="en-US" b="1" dirty="0"/>
              <a:t>享目标文</a:t>
            </a:r>
            <a:r>
              <a:rPr lang="zh-TW" altLang="en-US" b="1" dirty="0" smtClean="0"/>
              <a:t>件</a:t>
            </a:r>
            <a:endParaRPr lang="en-US" altLang="zh-TW" b="1" dirty="0" smtClean="0"/>
          </a:p>
          <a:p>
            <a:pPr lvl="2"/>
            <a:r>
              <a:rPr lang="zh-TW" altLang="en-US" dirty="0" smtClean="0"/>
              <a:t>一般指动态链接库</a:t>
            </a:r>
            <a:endParaRPr lang="zh-TW" altLang="en-US" dirty="0"/>
          </a:p>
        </p:txBody>
      </p:sp>
    </p:spTree>
    <p:extLst>
      <p:ext uri="{BB962C8B-B14F-4D97-AF65-F5344CB8AC3E}">
        <p14:creationId xmlns:p14="http://schemas.microsoft.com/office/powerpoint/2010/main" val="12545611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b="1" dirty="0"/>
              <a:t>目标文</a:t>
            </a:r>
            <a:r>
              <a:rPr lang="zh-TW" altLang="en-US" b="1" dirty="0" smtClean="0"/>
              <a:t>件的</a:t>
            </a:r>
            <a:r>
              <a:rPr lang="zh-TW" altLang="en-US" b="1" dirty="0"/>
              <a:t>格式</a:t>
            </a:r>
            <a:endParaRPr kumimoji="1" lang="zh-CN" altLang="en-US" dirty="0"/>
          </a:p>
        </p:txBody>
      </p:sp>
      <p:sp>
        <p:nvSpPr>
          <p:cNvPr id="3" name="Content Placeholder 2"/>
          <p:cNvSpPr>
            <a:spLocks noGrp="1"/>
          </p:cNvSpPr>
          <p:nvPr>
            <p:ph idx="1"/>
          </p:nvPr>
        </p:nvSpPr>
        <p:spPr>
          <a:xfrm>
            <a:off x="457200" y="1600200"/>
            <a:ext cx="8229600" cy="4935131"/>
          </a:xfrm>
        </p:spPr>
        <p:txBody>
          <a:bodyPr/>
          <a:lstStyle/>
          <a:p>
            <a:r>
              <a:rPr lang="es-ES_tradnl" altLang="zh-CN" b="1" dirty="0" err="1" smtClean="0"/>
              <a:t>a.out</a:t>
            </a:r>
            <a:endParaRPr lang="es-ES_tradnl" altLang="zh-CN" b="1" dirty="0"/>
          </a:p>
          <a:p>
            <a:pPr lvl="1"/>
            <a:r>
              <a:rPr lang="zh-TW" altLang="en-US" dirty="0"/>
              <a:t>ＵＮＩＸ系统使用的第一种可执行文件格式</a:t>
            </a:r>
            <a:r>
              <a:rPr lang="en-US" altLang="zh-TW" dirty="0"/>
              <a:t>`</a:t>
            </a:r>
          </a:p>
          <a:p>
            <a:r>
              <a:rPr lang="en-US" altLang="zh-CN" b="1" dirty="0" smtClean="0"/>
              <a:t>COFF</a:t>
            </a:r>
            <a:r>
              <a:rPr lang="en-US" altLang="zh-CN" b="1" dirty="0"/>
              <a:t> </a:t>
            </a:r>
            <a:r>
              <a:rPr lang="zh-CN" altLang="en-US" b="1" dirty="0" smtClean="0"/>
              <a:t>（</a:t>
            </a:r>
            <a:r>
              <a:rPr lang="en-US" altLang="zh-CN" dirty="0" smtClean="0"/>
              <a:t>Common </a:t>
            </a:r>
            <a:r>
              <a:rPr lang="en-US" altLang="zh-CN" dirty="0"/>
              <a:t>Object File </a:t>
            </a:r>
            <a:r>
              <a:rPr lang="en-US" altLang="zh-CN" dirty="0" smtClean="0"/>
              <a:t>Format</a:t>
            </a:r>
            <a:r>
              <a:rPr lang="zh-CN" altLang="en-US" dirty="0" smtClean="0"/>
              <a:t>）</a:t>
            </a:r>
            <a:endParaRPr lang="en-US" altLang="zh-CN" dirty="0"/>
          </a:p>
          <a:p>
            <a:pPr lvl="1"/>
            <a:r>
              <a:rPr lang="en-US" altLang="zh-TW" dirty="0"/>
              <a:t>SYSTEM V</a:t>
            </a:r>
            <a:r>
              <a:rPr lang="zh-TW" altLang="en-US" dirty="0"/>
              <a:t>的早期版本使用的文件格式</a:t>
            </a:r>
          </a:p>
          <a:p>
            <a:r>
              <a:rPr lang="en-US" altLang="zh-CN" b="1" dirty="0" smtClean="0"/>
              <a:t>PE</a:t>
            </a:r>
            <a:r>
              <a:rPr lang="en-US" altLang="zh-CN" b="1" dirty="0"/>
              <a:t> </a:t>
            </a:r>
            <a:r>
              <a:rPr lang="zh-CN" altLang="en-US" b="1" dirty="0" smtClean="0"/>
              <a:t>（</a:t>
            </a:r>
            <a:r>
              <a:rPr lang="en-US" altLang="zh-CN" dirty="0" smtClean="0"/>
              <a:t>Portable Executable</a:t>
            </a:r>
            <a:r>
              <a:rPr lang="zh-CN" altLang="en-US" dirty="0" smtClean="0"/>
              <a:t>）</a:t>
            </a:r>
            <a:endParaRPr lang="en-US" altLang="zh-CN" dirty="0"/>
          </a:p>
          <a:p>
            <a:pPr lvl="1"/>
            <a:r>
              <a:rPr lang="en-US" altLang="zh-TW" dirty="0"/>
              <a:t>Windows</a:t>
            </a:r>
            <a:r>
              <a:rPr lang="zh-TW" altLang="en-US" dirty="0" smtClean="0"/>
              <a:t>使用，是</a:t>
            </a:r>
            <a:r>
              <a:rPr lang="en-US" altLang="zh-TW" dirty="0" smtClean="0"/>
              <a:t>COFF</a:t>
            </a:r>
            <a:r>
              <a:rPr lang="zh-TW" altLang="en-US" dirty="0" smtClean="0"/>
              <a:t>的一个变种</a:t>
            </a:r>
            <a:endParaRPr lang="zh-TW" altLang="en-US" dirty="0"/>
          </a:p>
          <a:p>
            <a:r>
              <a:rPr lang="en-US" altLang="zh-CN" b="1" dirty="0" smtClean="0"/>
              <a:t>ELF(</a:t>
            </a:r>
            <a:r>
              <a:rPr lang="en-US" altLang="zh-CN" b="1" dirty="0"/>
              <a:t>Executable and Linkable Format</a:t>
            </a:r>
            <a:r>
              <a:rPr lang="en-US" altLang="zh-CN" b="1" dirty="0" smtClean="0"/>
              <a:t>)</a:t>
            </a:r>
            <a:endParaRPr lang="en-US" altLang="zh-CN" b="1" dirty="0"/>
          </a:p>
          <a:p>
            <a:pPr lvl="1"/>
            <a:r>
              <a:rPr lang="zh-TW" altLang="en-US" b="1" dirty="0" smtClean="0"/>
              <a:t>现代</a:t>
            </a:r>
            <a:r>
              <a:rPr lang="en-US" altLang="zh-TW" b="1" dirty="0"/>
              <a:t>Unix</a:t>
            </a:r>
            <a:r>
              <a:rPr lang="zh-TW" altLang="en-US" b="1" dirty="0"/>
              <a:t>系统使用的文件</a:t>
            </a:r>
            <a:r>
              <a:rPr lang="zh-TW" altLang="en-US" b="1" dirty="0" smtClean="0"/>
              <a:t>格式</a:t>
            </a:r>
            <a:endParaRPr lang="en-US" altLang="zh-TW" b="1" dirty="0" smtClean="0"/>
          </a:p>
          <a:p>
            <a:pPr lvl="1"/>
            <a:r>
              <a:rPr lang="en-US" altLang="zh-TW" b="1" dirty="0" err="1" smtClean="0"/>
              <a:t>Linux</a:t>
            </a:r>
            <a:r>
              <a:rPr lang="en-US" altLang="zh-TW" b="1" dirty="0" err="1"/>
              <a:t>,BSD,SUN</a:t>
            </a:r>
            <a:r>
              <a:rPr lang="en-US" altLang="zh-TW" b="1" dirty="0"/>
              <a:t> </a:t>
            </a:r>
            <a:r>
              <a:rPr lang="en-US" altLang="zh-TW" b="1" dirty="0" smtClean="0"/>
              <a:t>Solaris</a:t>
            </a:r>
            <a:endParaRPr lang="en-US" altLang="zh-CN" b="1" dirty="0"/>
          </a:p>
          <a:p>
            <a:endParaRPr kumimoji="1" lang="zh-CN" altLang="en-US" dirty="0"/>
          </a:p>
        </p:txBody>
      </p:sp>
    </p:spTree>
    <p:extLst>
      <p:ext uri="{BB962C8B-B14F-4D97-AF65-F5344CB8AC3E}">
        <p14:creationId xmlns:p14="http://schemas.microsoft.com/office/powerpoint/2010/main" val="1596003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smtClean="0"/>
              <a:t>ELF</a:t>
            </a:r>
            <a:r>
              <a:rPr kumimoji="1" lang="zh-CN" altLang="en-US" dirty="0" smtClean="0"/>
              <a:t>文件格式</a:t>
            </a:r>
            <a:endParaRPr kumimoji="1" lang="zh-CN" altLang="en-US" dirty="0"/>
          </a:p>
        </p:txBody>
      </p:sp>
      <p:pic>
        <p:nvPicPr>
          <p:cNvPr id="5" name="Picture 4"/>
          <p:cNvPicPr>
            <a:picLocks noChangeAspect="1"/>
          </p:cNvPicPr>
          <p:nvPr/>
        </p:nvPicPr>
        <p:blipFill>
          <a:blip r:embed="rId3"/>
          <a:stretch>
            <a:fillRect/>
          </a:stretch>
        </p:blipFill>
        <p:spPr>
          <a:xfrm>
            <a:off x="457200" y="1644047"/>
            <a:ext cx="7921172" cy="4976121"/>
          </a:xfrm>
          <a:prstGeom prst="rect">
            <a:avLst/>
          </a:prstGeom>
        </p:spPr>
      </p:pic>
    </p:spTree>
    <p:extLst>
      <p:ext uri="{BB962C8B-B14F-4D97-AF65-F5344CB8AC3E}">
        <p14:creationId xmlns:p14="http://schemas.microsoft.com/office/powerpoint/2010/main" val="5393550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zh-CN" dirty="0"/>
              <a:t>ELF</a:t>
            </a:r>
            <a:r>
              <a:rPr kumimoji="1" lang="zh-CN" altLang="en-US" dirty="0"/>
              <a:t>文件格式</a:t>
            </a:r>
          </a:p>
        </p:txBody>
      </p:sp>
      <p:pic>
        <p:nvPicPr>
          <p:cNvPr id="4" name="Picture 3" descr="屏幕快照 2012-03-10 上午10.10.5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3000"/>
            <a:ext cx="9144000" cy="5715000"/>
          </a:xfrm>
          <a:prstGeom prst="rect">
            <a:avLst/>
          </a:prstGeom>
        </p:spPr>
      </p:pic>
    </p:spTree>
    <p:extLst>
      <p:ext uri="{BB962C8B-B14F-4D97-AF65-F5344CB8AC3E}">
        <p14:creationId xmlns:p14="http://schemas.microsoft.com/office/powerpoint/2010/main" val="3594092228"/>
      </p:ext>
    </p:extLst>
  </p:cSld>
  <p:clrMapOvr>
    <a:masterClrMapping/>
  </p:clrMapOvr>
  <p:timing>
    <p:tnLst>
      <p:par>
        <p:cTn id="1" dur="indefinite" restart="never" nodeType="tmRoot"/>
      </p:par>
    </p:tnLst>
  </p:timing>
</p:sld>
</file>

<file path=ppt/theme/theme1.xml><?xml version="1.0" encoding="utf-8"?>
<a:theme xmlns:a="http://schemas.openxmlformats.org/drawingml/2006/main" name="highcontract">
  <a:themeElements>
    <a:clrScheme name="blue-yel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ue-yellow">
      <a:majorFont>
        <a:latin typeface="Arial"/>
        <a:ea typeface="宋体"/>
        <a:cs typeface="宋体"/>
      </a:majorFont>
      <a:minorFont>
        <a:latin typeface="Arial"/>
        <a:ea typeface="宋体"/>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blue-yel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yellow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yellow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yellow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yellow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yellow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yellow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yellow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yellow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yellow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yellow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yellow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highcontract.thmx</Template>
  <TotalTime>2661</TotalTime>
  <Words>2321</Words>
  <Application>Microsoft Macintosh PowerPoint</Application>
  <PresentationFormat>全屏显示(4:3)</PresentationFormat>
  <Paragraphs>384</Paragraphs>
  <Slides>51</Slides>
  <Notes>29</Notes>
  <HiddenSlides>0</HiddenSlides>
  <MMClips>5</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51</vt:i4>
      </vt:variant>
    </vt:vector>
  </HeadingPairs>
  <TitlesOfParts>
    <vt:vector size="58" baseType="lpstr">
      <vt:lpstr>Apple Chancery</vt:lpstr>
      <vt:lpstr>Arial</vt:lpstr>
      <vt:lpstr>Calibri</vt:lpstr>
      <vt:lpstr>Chalkduster</vt:lpstr>
      <vt:lpstr>宋体</vt:lpstr>
      <vt:lpstr>新細明體</vt:lpstr>
      <vt:lpstr>highcontract</vt:lpstr>
      <vt:lpstr>可执行文件与编译</vt:lpstr>
      <vt:lpstr>课程内容</vt:lpstr>
      <vt:lpstr>本节重点</vt:lpstr>
      <vt:lpstr>学习目标</vt:lpstr>
      <vt:lpstr>例程</vt:lpstr>
      <vt:lpstr>目标文件</vt:lpstr>
      <vt:lpstr>目标文件的格式</vt:lpstr>
      <vt:lpstr>ELF文件格式</vt:lpstr>
      <vt:lpstr>ELF文件格式</vt:lpstr>
      <vt:lpstr>ELF文件格式</vt:lpstr>
      <vt:lpstr>生成目标文件的过程</vt:lpstr>
      <vt:lpstr>预处理</vt:lpstr>
      <vt:lpstr>编译</vt:lpstr>
      <vt:lpstr>汇编</vt:lpstr>
      <vt:lpstr>链接</vt:lpstr>
      <vt:lpstr>链接</vt:lpstr>
      <vt:lpstr>学习链接知识的重要性</vt:lpstr>
      <vt:lpstr>静态链接</vt:lpstr>
      <vt:lpstr>符号解析</vt:lpstr>
      <vt:lpstr>符号解析</vt:lpstr>
      <vt:lpstr>符号解析</vt:lpstr>
      <vt:lpstr>PowerPoint 演示文稿</vt:lpstr>
      <vt:lpstr>符号解析</vt:lpstr>
      <vt:lpstr>符号与符号表练习</vt:lpstr>
      <vt:lpstr>PowerPoint 演示文稿</vt:lpstr>
      <vt:lpstr>PowerPoint 演示文稿</vt:lpstr>
      <vt:lpstr>重定位</vt:lpstr>
      <vt:lpstr>重定位</vt:lpstr>
      <vt:lpstr>重定位表</vt:lpstr>
      <vt:lpstr>PowerPoint 演示文稿</vt:lpstr>
      <vt:lpstr>可执行目标文件</vt:lpstr>
      <vt:lpstr>可执行目标文件</vt:lpstr>
      <vt:lpstr>可执行目标文件</vt:lpstr>
      <vt:lpstr>PowerPoint 演示文稿</vt:lpstr>
      <vt:lpstr>进程的内存结构</vt:lpstr>
      <vt:lpstr>静态库链接库</vt:lpstr>
      <vt:lpstr>静态库链接库</vt:lpstr>
      <vt:lpstr>静态库链接库</vt:lpstr>
      <vt:lpstr>静态库链接库</vt:lpstr>
      <vt:lpstr>静态库链接练习</vt:lpstr>
      <vt:lpstr>PowerPoint 演示文稿</vt:lpstr>
      <vt:lpstr>使用库文件</vt:lpstr>
      <vt:lpstr>链接的整个过程</vt:lpstr>
      <vt:lpstr>小结</vt:lpstr>
      <vt:lpstr>实践1</vt:lpstr>
      <vt:lpstr>实践题目（10分）</vt:lpstr>
      <vt:lpstr>PowerPoint 演示文稿</vt:lpstr>
      <vt:lpstr>Thanks</vt:lpstr>
      <vt:lpstr>重定位PC相关引用</vt:lpstr>
      <vt:lpstr>重定位PC相关引用</vt:lpstr>
      <vt:lpstr>PowerPoint 演示文稿</vt:lpstr>
    </vt:vector>
  </TitlesOfParts>
  <Company>pp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Yudong Liu</dc:creator>
  <cp:lastModifiedBy>Microsoft Office 用户</cp:lastModifiedBy>
  <cp:revision>100</cp:revision>
  <dcterms:created xsi:type="dcterms:W3CDTF">2012-03-10T01:09:47Z</dcterms:created>
  <dcterms:modified xsi:type="dcterms:W3CDTF">2016-03-31T08:05:55Z</dcterms:modified>
</cp:coreProperties>
</file>